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5143500" cx="9144000"/>
  <p:notesSz cx="6858000" cy="9144000"/>
  <p:embeddedFontLst>
    <p:embeddedFont>
      <p:font typeface="Proxima Nova"/>
      <p:regular r:id="rId60"/>
      <p:bold r:id="rId61"/>
      <p:italic r:id="rId62"/>
      <p:boldItalic r:id="rId63"/>
    </p:embeddedFont>
    <p:embeddedFont>
      <p:font typeface="Nunito"/>
      <p:regular r:id="rId64"/>
      <p:bold r:id="rId65"/>
      <p:italic r:id="rId66"/>
      <p:boldItalic r:id="rId67"/>
    </p:embeddedFont>
    <p:embeddedFont>
      <p:font typeface="Montserrat"/>
      <p:regular r:id="rId68"/>
      <p:bold r:id="rId69"/>
      <p:italic r:id="rId70"/>
      <p:boldItalic r:id="rId71"/>
    </p:embeddedFont>
    <p:embeddedFont>
      <p:font typeface="Google Sans Medium"/>
      <p:regular r:id="rId72"/>
      <p:bold r:id="rId73"/>
      <p:italic r:id="rId74"/>
      <p:boldItalic r:id="rId75"/>
    </p:embeddedFont>
    <p:embeddedFont>
      <p:font typeface="Google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GoogleSansMedium-bold.fntdata"/><Relationship Id="rId72" Type="http://schemas.openxmlformats.org/officeDocument/2006/relationships/font" Target="fonts/GoogleSansMedium-regular.fntdata"/><Relationship Id="rId31" Type="http://schemas.openxmlformats.org/officeDocument/2006/relationships/slide" Target="slides/slide27.xml"/><Relationship Id="rId75" Type="http://schemas.openxmlformats.org/officeDocument/2006/relationships/font" Target="fonts/GoogleSansMedium-boldItalic.fntdata"/><Relationship Id="rId30" Type="http://schemas.openxmlformats.org/officeDocument/2006/relationships/slide" Target="slides/slide26.xml"/><Relationship Id="rId74" Type="http://schemas.openxmlformats.org/officeDocument/2006/relationships/font" Target="fonts/GoogleSansMedium-italic.fntdata"/><Relationship Id="rId33" Type="http://schemas.openxmlformats.org/officeDocument/2006/relationships/slide" Target="slides/slide29.xml"/><Relationship Id="rId77" Type="http://schemas.openxmlformats.org/officeDocument/2006/relationships/font" Target="fonts/GoogleSans-bold.fntdata"/><Relationship Id="rId32" Type="http://schemas.openxmlformats.org/officeDocument/2006/relationships/slide" Target="slides/slide28.xml"/><Relationship Id="rId76" Type="http://schemas.openxmlformats.org/officeDocument/2006/relationships/font" Target="fonts/GoogleSans-regular.fntdata"/><Relationship Id="rId35" Type="http://schemas.openxmlformats.org/officeDocument/2006/relationships/slide" Target="slides/slide31.xml"/><Relationship Id="rId79" Type="http://schemas.openxmlformats.org/officeDocument/2006/relationships/font" Target="fonts/GoogleSans-boldItalic.fntdata"/><Relationship Id="rId34" Type="http://schemas.openxmlformats.org/officeDocument/2006/relationships/slide" Target="slides/slide30.xml"/><Relationship Id="rId78" Type="http://schemas.openxmlformats.org/officeDocument/2006/relationships/font" Target="fonts/GoogleSans-italic.fntdata"/><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6.xml"/><Relationship Id="rId64" Type="http://schemas.openxmlformats.org/officeDocument/2006/relationships/font" Target="fonts/Nunito-regular.fntdata"/><Relationship Id="rId63" Type="http://schemas.openxmlformats.org/officeDocument/2006/relationships/font" Target="fonts/ProximaNova-boldItalic.fntdata"/><Relationship Id="rId22" Type="http://schemas.openxmlformats.org/officeDocument/2006/relationships/slide" Target="slides/slide18.xml"/><Relationship Id="rId66" Type="http://schemas.openxmlformats.org/officeDocument/2006/relationships/font" Target="fonts/Nunito-italic.fntdata"/><Relationship Id="rId21" Type="http://schemas.openxmlformats.org/officeDocument/2006/relationships/slide" Target="slides/slide17.xml"/><Relationship Id="rId65" Type="http://schemas.openxmlformats.org/officeDocument/2006/relationships/font" Target="fonts/Nunito-bold.fntdata"/><Relationship Id="rId24" Type="http://schemas.openxmlformats.org/officeDocument/2006/relationships/slide" Target="slides/slide20.xml"/><Relationship Id="rId68" Type="http://schemas.openxmlformats.org/officeDocument/2006/relationships/font" Target="fonts/Montserrat-regular.fntdata"/><Relationship Id="rId23" Type="http://schemas.openxmlformats.org/officeDocument/2006/relationships/slide" Target="slides/slide19.xml"/><Relationship Id="rId67" Type="http://schemas.openxmlformats.org/officeDocument/2006/relationships/font" Target="fonts/Nunito-boldItalic.fntdata"/><Relationship Id="rId60" Type="http://schemas.openxmlformats.org/officeDocument/2006/relationships/font" Target="fonts/ProximaNova-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rchang/a-beginners-guide-to-data-engineering-part-i-4227c5c457d7"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a559419c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a559419c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a559419c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a559419c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a559419c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a559419c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a559419c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a559419c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a559419c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a559419c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a559419c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a559419c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a559419c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a559419c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a559419c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a559419c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anova -&gt; Combinacion numerica-categorica</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a559419c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a559419c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a559419c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a559419c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304105c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304105c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Comenzamos con un breve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a559419c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a559419c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a559419c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a559419c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siempre se encuentra la misma combinación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9bb46766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9bb46766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a559419c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a559419c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a559419c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a559419c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a559419c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a559419c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lineal no supèrvisado</a:t>
            </a:r>
            <a:endParaRPr/>
          </a:p>
          <a:p>
            <a:pPr indent="0" lvl="0" marL="0" rtl="0" algn="l">
              <a:spcBef>
                <a:spcPts val="0"/>
              </a:spcBef>
              <a:spcAft>
                <a:spcPts val="0"/>
              </a:spcAft>
              <a:buNone/>
            </a:pPr>
            <a:r>
              <a:rPr lang="en"/>
              <a:t>2 lineal supervisado</a:t>
            </a:r>
            <a:endParaRPr/>
          </a:p>
          <a:p>
            <a:pPr indent="0" lvl="0" marL="0" rtl="0" algn="l">
              <a:spcBef>
                <a:spcPts val="0"/>
              </a:spcBef>
              <a:spcAft>
                <a:spcPts val="0"/>
              </a:spcAft>
              <a:buNone/>
            </a:pPr>
            <a:r>
              <a:rPr lang="en"/>
              <a:t>3 para NLP</a:t>
            </a:r>
            <a:endParaRPr/>
          </a:p>
          <a:p>
            <a:pPr indent="0" lvl="0" marL="0" rtl="0" algn="l">
              <a:spcBef>
                <a:spcPts val="0"/>
              </a:spcBef>
              <a:spcAft>
                <a:spcPts val="0"/>
              </a:spcAft>
              <a:buNone/>
            </a:pPr>
            <a:r>
              <a:rPr lang="en"/>
              <a:t>4 como PCA pero es semi super</a:t>
            </a:r>
            <a:endParaRPr/>
          </a:p>
          <a:p>
            <a:pPr indent="0" lvl="0" marL="0" rtl="0" algn="l">
              <a:spcBef>
                <a:spcPts val="0"/>
              </a:spcBef>
              <a:spcAft>
                <a:spcPts val="0"/>
              </a:spcAft>
              <a:buNone/>
            </a:pPr>
            <a:r>
              <a:rPr lang="en"/>
              <a:t>5 Separar entrada en componentes independientes</a:t>
            </a:r>
            <a:endParaRPr/>
          </a:p>
          <a:p>
            <a:pPr indent="0" lvl="0" marL="0" rtl="0" algn="l">
              <a:spcBef>
                <a:spcPts val="0"/>
              </a:spcBef>
              <a:spcAft>
                <a:spcPts val="0"/>
              </a:spcAft>
              <a:buNone/>
            </a:pPr>
            <a:r>
              <a:rPr lang="en"/>
              <a:t>6 ISOMAP -&gt; no lineal</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a559419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a559419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8e00e67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8e00e67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Maximizar la varianza -&gt; Direcciones donde los cambios son grandes, son más informativas donde direcciones tengan cambios pequeños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5a598f2b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5a598f2b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d32bb7d4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d32bb7d4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como coef de correlacion pero no esta de -1 a 1</a:t>
            </a:r>
            <a:endParaRPr/>
          </a:p>
          <a:p>
            <a:pPr indent="0" lvl="0" marL="0" rtl="0" algn="l">
              <a:spcBef>
                <a:spcPts val="0"/>
              </a:spcBef>
              <a:spcAft>
                <a:spcPts val="0"/>
              </a:spcAft>
              <a:buNone/>
            </a:pPr>
            <a:r>
              <a:rPr lang="en"/>
              <a:t>Quiero encontrar una dirección dionde la varianza sea máxima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Sigma 1 Cuadrada var primera col Sigma 2 cuadrada varianza 2da columna, la otra es corvarianza = que tanto cambia la 1 con respecto a la otra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 = Matriz de proyección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Busco una rotacion qu maximice el cambio en una nueva direccion que estoy buscando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66e654ec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66e654ec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introducción a Ingeniería de Datos, por un Ex-Twitter que ahora trabaja en Airbnb.</a:t>
            </a:r>
            <a:endParaRPr/>
          </a:p>
          <a:p>
            <a:pPr indent="0" lvl="0" marL="0" rtl="0" algn="l">
              <a:spcBef>
                <a:spcPts val="0"/>
              </a:spcBef>
              <a:spcAft>
                <a:spcPts val="0"/>
              </a:spcAft>
              <a:buNone/>
            </a:pPr>
            <a:r>
              <a:rPr lang="en" u="sng">
                <a:solidFill>
                  <a:schemeClr val="hlink"/>
                </a:solidFill>
                <a:hlinkClick r:id="rId2"/>
              </a:rPr>
              <a:t>https://medium.com/@rchang/a-beginners-guide-to-data-engineering-part-i-4227c5c457d7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¿Preguntamos que es lo que ellos saben/ como </a:t>
            </a:r>
            <a:r>
              <a:rPr lang="en"/>
              <a:t>describirías</a:t>
            </a:r>
            <a:r>
              <a:rPr lang="en"/>
              <a:t> el aprendizaje supervisado?</a:t>
            </a:r>
            <a:endParaRPr/>
          </a:p>
          <a:p>
            <a:pPr indent="0" lvl="0" marL="0" rtl="0" algn="l">
              <a:spcBef>
                <a:spcPts val="0"/>
              </a:spcBef>
              <a:spcAft>
                <a:spcPts val="0"/>
              </a:spcAft>
              <a:buNone/>
            </a:pPr>
            <a:r>
              <a:rPr lang="en"/>
              <a:t>Nosotros ya tenemos la respuesta que buscamos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a51cf568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a51cf568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primeras 1 columnas de la matriz</a:t>
            </a:r>
            <a:endParaRPr/>
          </a:p>
          <a:p>
            <a:pPr indent="0" lvl="0" marL="0" rtl="0" algn="l">
              <a:spcBef>
                <a:spcPts val="0"/>
              </a:spcBef>
              <a:spcAft>
                <a:spcPts val="0"/>
              </a:spcAft>
              <a:buNone/>
            </a:pPr>
            <a:r>
              <a:rPr lang="en"/>
              <a:t>q &lt; Dimensiones Originales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Como evaluo que tan bien representa los ejes nuevos con respecto a los originales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Con cuanta Varianza me quedo despues de la </a:t>
            </a:r>
            <a:r>
              <a:rPr lang="en"/>
              <a:t>eliminación</a:t>
            </a:r>
            <a:r>
              <a:rPr lang="en"/>
              <a:t> de columnas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 quiero quedar con n columnas de mandera que me permitan quedarme con la mayor cantidad de varianza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a51cf568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a51cf568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varianza de la segunda componte principal es más pequeña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Entendemos que puede corresponder a ruido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a51cf568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a51cf568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Elijo componente 1 y veo que la direccion a encontrar sea de Maxima variqanza, luego al 2 PERPENDICULAR AL ! y tmbn busco su direccion de máxima varianza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Encuentra los vectores w tal que la direccion sea máxima</a:t>
            </a:r>
            <a:br>
              <a:rPr lang="en"/>
            </a:br>
            <a:br>
              <a:rPr lang="en"/>
            </a:br>
            <a:r>
              <a:rPr lang="en"/>
              <a:t>SVD singular value decomposition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5a598f2b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5a598f2b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a51cf568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a51cf568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Solucionamos con coordenadas polares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Independent component Analisis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a51cf5682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a51cf568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Mientras psa toma la matriz de datos y las rota otra solución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Preservar distancias en lugar de dimensiones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Como PCA pero trabaja con la matriz de distancia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a386256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a386256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PCA solo Combinaciones lineales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Manifold Learning -&gt;ASume que Datos con un monton de variables dimensiones todos viven en un espacio más acotado</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a51cf568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a51cf568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ASumo que solo me puedo desplazaar sobre la figura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a51cf5682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a51cf5682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a51cf568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a51cf568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9bb467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9bb467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ea51cf568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ea51cf568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a51cf568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a51cf568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8EAED"/>
                </a:solidFill>
                <a:highlight>
                  <a:srgbClr val="202124"/>
                </a:highlight>
                <a:latin typeface="Google Sans"/>
                <a:ea typeface="Google Sans"/>
                <a:cs typeface="Google Sans"/>
                <a:sym typeface="Google Sans"/>
              </a:rPr>
              <a:t>t-Distributed Stochastic Neighbor Embedding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a51cf568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a51cf568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Probabilidades condicionales gaussianas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Probabilidad de que i escoja a j como su vecino se hace chica o grande de acuerdo a la distancia entre ellos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a51cf568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ea51cf568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a51cf5682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a51cf5682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ea51cf568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ea51cf568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a51cf5682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ea51cf5682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a51cf568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a51cf568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neuronal, donde su entrada debe ser igual a su salida x.x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 que si me da lo mismo ah pero por lo intermedio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ea51cf5682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ea51cf5682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a51cf568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ea51cf5682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9bb4676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9bb4676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a51cf5682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ea51cf5682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Quitar ruido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c4ff05a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c4ff05a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eee5e6c4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eee5e6c4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ea559419c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ea559419c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cc4ff05a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cc4ff05a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cc4ff05a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cc4ff05a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e96b65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e96b65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a559419c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a559419c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a559419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a559419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a559419c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a559419c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6.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8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hyperlink" Target="https://drive.google.com/file/d/1GkK3qIy49k-meAqHLz18lu410h4TWGGv/view?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41.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68.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8.gif"/><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8.png"/><Relationship Id="rId7" Type="http://schemas.openxmlformats.org/officeDocument/2006/relationships/image" Target="../media/image47.png"/><Relationship Id="rId8"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45.gif"/><Relationship Id="rId9" Type="http://schemas.openxmlformats.org/officeDocument/2006/relationships/image" Target="../media/image55.gif"/><Relationship Id="rId5" Type="http://schemas.openxmlformats.org/officeDocument/2006/relationships/image" Target="../media/image50.gif"/><Relationship Id="rId6" Type="http://schemas.openxmlformats.org/officeDocument/2006/relationships/image" Target="../media/image49.gif"/><Relationship Id="rId7" Type="http://schemas.openxmlformats.org/officeDocument/2006/relationships/image" Target="../media/image56.gif"/><Relationship Id="rId8" Type="http://schemas.openxmlformats.org/officeDocument/2006/relationships/image" Target="../media/image53.gif"/><Relationship Id="rId11" Type="http://schemas.openxmlformats.org/officeDocument/2006/relationships/image" Target="../media/image62.gif"/><Relationship Id="rId10" Type="http://schemas.openxmlformats.org/officeDocument/2006/relationships/image" Target="../media/image57.gif"/><Relationship Id="rId13" Type="http://schemas.openxmlformats.org/officeDocument/2006/relationships/image" Target="../media/image66.gif"/><Relationship Id="rId12" Type="http://schemas.openxmlformats.org/officeDocument/2006/relationships/image" Target="../media/image6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57.gif"/><Relationship Id="rId5" Type="http://schemas.openxmlformats.org/officeDocument/2006/relationships/image" Target="../media/image61.gif"/><Relationship Id="rId6" Type="http://schemas.openxmlformats.org/officeDocument/2006/relationships/image" Target="../media/image60.gif"/><Relationship Id="rId7" Type="http://schemas.openxmlformats.org/officeDocument/2006/relationships/image" Target="../media/image6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87.png"/><Relationship Id="rId5"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59.gif"/><Relationship Id="rId9" Type="http://schemas.openxmlformats.org/officeDocument/2006/relationships/image" Target="../media/image69.gif"/><Relationship Id="rId5" Type="http://schemas.openxmlformats.org/officeDocument/2006/relationships/image" Target="../media/image64.gif"/><Relationship Id="rId6" Type="http://schemas.openxmlformats.org/officeDocument/2006/relationships/image" Target="../media/image65.gif"/><Relationship Id="rId7" Type="http://schemas.openxmlformats.org/officeDocument/2006/relationships/image" Target="../media/image72.gif"/><Relationship Id="rId8" Type="http://schemas.openxmlformats.org/officeDocument/2006/relationships/image" Target="../media/image77.gif"/><Relationship Id="rId10" Type="http://schemas.openxmlformats.org/officeDocument/2006/relationships/image" Target="../media/image7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76.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hyperlink" Target="https://distill.pub/2016/misread-tsn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83.png"/><Relationship Id="rId5" Type="http://schemas.openxmlformats.org/officeDocument/2006/relationships/image" Target="../media/image78.png"/><Relationship Id="rId6" Type="http://schemas.openxmlformats.org/officeDocument/2006/relationships/image" Target="../media/image93.png"/><Relationship Id="rId7"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94.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84.png"/><Relationship Id="rId5"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2.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2.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 Id="rId3" Type="http://schemas.openxmlformats.org/officeDocument/2006/relationships/image" Target="../media/image88.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 Id="rId3" Type="http://schemas.openxmlformats.org/officeDocument/2006/relationships/image" Target="../media/image92.jpg"/><Relationship Id="rId4" Type="http://schemas.openxmlformats.org/officeDocument/2006/relationships/image" Target="../media/image98.png"/><Relationship Id="rId5" Type="http://schemas.openxmlformats.org/officeDocument/2006/relationships/image" Target="../media/image8.png"/><Relationship Id="rId6"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68.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68.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3.gi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5" name="Google Shape;225;p4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Reducción de Datos</a:t>
            </a:r>
            <a:endParaRPr b="1" sz="3000">
              <a:solidFill>
                <a:srgbClr val="441848"/>
              </a:solidFill>
              <a:latin typeface="Montserrat"/>
              <a:ea typeface="Montserrat"/>
              <a:cs typeface="Montserrat"/>
              <a:sym typeface="Montserrat"/>
            </a:endParaRPr>
          </a:p>
        </p:txBody>
      </p:sp>
      <p:pic>
        <p:nvPicPr>
          <p:cNvPr id="226" name="Google Shape;226;p48"/>
          <p:cNvPicPr preferRelativeResize="0"/>
          <p:nvPr/>
        </p:nvPicPr>
        <p:blipFill>
          <a:blip r:embed="rId4">
            <a:alphaModFix/>
          </a:blip>
          <a:stretch>
            <a:fillRect/>
          </a:stretch>
        </p:blipFill>
        <p:spPr>
          <a:xfrm>
            <a:off x="152400" y="847975"/>
            <a:ext cx="8839201" cy="2669449"/>
          </a:xfrm>
          <a:prstGeom prst="rect">
            <a:avLst/>
          </a:prstGeom>
          <a:noFill/>
          <a:ln>
            <a:noFill/>
          </a:ln>
        </p:spPr>
      </p:pic>
      <p:sp>
        <p:nvSpPr>
          <p:cNvPr id="227" name="Google Shape;227;p48"/>
          <p:cNvSpPr txBox="1"/>
          <p:nvPr/>
        </p:nvSpPr>
        <p:spPr>
          <a:xfrm>
            <a:off x="335275" y="4351025"/>
            <a:ext cx="7757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u="sng">
                <a:solidFill>
                  <a:schemeClr val="hlink"/>
                </a:solidFill>
                <a:latin typeface="Nunito"/>
                <a:ea typeface="Nunito"/>
                <a:cs typeface="Nunito"/>
                <a:sym typeface="Nunito"/>
                <a:hlinkClick r:id="rId5"/>
              </a:rPr>
              <a:t>S. García et al. (2015) Data Preprocessing in Data Mining. Springer.</a:t>
            </a:r>
            <a:endParaRPr sz="9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900">
                <a:latin typeface="Nunito"/>
                <a:ea typeface="Nunito"/>
                <a:cs typeface="Nunito"/>
                <a:sym typeface="Nunito"/>
              </a:rPr>
              <a:t>J. Han (2012). Data Minning. Concepts and Techniques. Elsevier.</a:t>
            </a:r>
            <a:endParaRPr sz="9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4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33" name="Google Shape;233;p4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Reducción de Datos</a:t>
            </a:r>
            <a:endParaRPr b="1" sz="3000">
              <a:solidFill>
                <a:srgbClr val="441848"/>
              </a:solidFill>
              <a:latin typeface="Montserrat"/>
              <a:ea typeface="Montserrat"/>
              <a:cs typeface="Montserrat"/>
              <a:sym typeface="Montserrat"/>
            </a:endParaRPr>
          </a:p>
        </p:txBody>
      </p:sp>
      <p:sp>
        <p:nvSpPr>
          <p:cNvPr id="234" name="Google Shape;234;p49"/>
          <p:cNvSpPr txBox="1"/>
          <p:nvPr/>
        </p:nvSpPr>
        <p:spPr>
          <a:xfrm>
            <a:off x="335275" y="4351025"/>
            <a:ext cx="7757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S. García et al. (2015) Data Preprocessing in Data Mining. Springer.</a:t>
            </a:r>
            <a:endParaRPr sz="9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235" name="Google Shape;235;p49"/>
          <p:cNvPicPr preferRelativeResize="0"/>
          <p:nvPr/>
        </p:nvPicPr>
        <p:blipFill>
          <a:blip r:embed="rId4">
            <a:alphaModFix/>
          </a:blip>
          <a:stretch>
            <a:fillRect/>
          </a:stretch>
        </p:blipFill>
        <p:spPr>
          <a:xfrm>
            <a:off x="152400" y="847975"/>
            <a:ext cx="8349603" cy="335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41" name="Google Shape;241;p5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Selección y extracción de características</a:t>
            </a:r>
            <a:endParaRPr b="1" sz="3000">
              <a:solidFill>
                <a:srgbClr val="441848"/>
              </a:solidFill>
              <a:latin typeface="Montserrat"/>
              <a:ea typeface="Montserrat"/>
              <a:cs typeface="Montserrat"/>
              <a:sym typeface="Montserrat"/>
            </a:endParaRPr>
          </a:p>
        </p:txBody>
      </p:sp>
      <p:pic>
        <p:nvPicPr>
          <p:cNvPr id="242" name="Google Shape;242;p50"/>
          <p:cNvPicPr preferRelativeResize="0"/>
          <p:nvPr/>
        </p:nvPicPr>
        <p:blipFill>
          <a:blip r:embed="rId4">
            <a:alphaModFix/>
          </a:blip>
          <a:stretch>
            <a:fillRect/>
          </a:stretch>
        </p:blipFill>
        <p:spPr>
          <a:xfrm>
            <a:off x="152400" y="847975"/>
            <a:ext cx="7786217" cy="4143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5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48" name="Google Shape;248;p5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Selección y extracción de características</a:t>
            </a:r>
            <a:endParaRPr b="1" sz="3000">
              <a:solidFill>
                <a:srgbClr val="441848"/>
              </a:solidFill>
              <a:latin typeface="Montserrat"/>
              <a:ea typeface="Montserrat"/>
              <a:cs typeface="Montserrat"/>
              <a:sym typeface="Montserrat"/>
            </a:endParaRPr>
          </a:p>
        </p:txBody>
      </p:sp>
      <p:pic>
        <p:nvPicPr>
          <p:cNvPr id="249" name="Google Shape;249;p51"/>
          <p:cNvPicPr preferRelativeResize="0"/>
          <p:nvPr/>
        </p:nvPicPr>
        <p:blipFill>
          <a:blip r:embed="rId4">
            <a:alphaModFix/>
          </a:blip>
          <a:stretch>
            <a:fillRect/>
          </a:stretch>
        </p:blipFill>
        <p:spPr>
          <a:xfrm>
            <a:off x="152400" y="847975"/>
            <a:ext cx="7868396" cy="3767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5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55" name="Google Shape;255;p5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Selección y extracción de características</a:t>
            </a:r>
            <a:endParaRPr b="1" sz="3000">
              <a:solidFill>
                <a:srgbClr val="441848"/>
              </a:solidFill>
              <a:latin typeface="Montserrat"/>
              <a:ea typeface="Montserrat"/>
              <a:cs typeface="Montserrat"/>
              <a:sym typeface="Montserrat"/>
            </a:endParaRPr>
          </a:p>
        </p:txBody>
      </p:sp>
      <p:pic>
        <p:nvPicPr>
          <p:cNvPr id="256" name="Google Shape;256;p52"/>
          <p:cNvPicPr preferRelativeResize="0"/>
          <p:nvPr/>
        </p:nvPicPr>
        <p:blipFill>
          <a:blip r:embed="rId4">
            <a:alphaModFix/>
          </a:blip>
          <a:stretch>
            <a:fillRect/>
          </a:stretch>
        </p:blipFill>
        <p:spPr>
          <a:xfrm>
            <a:off x="430850" y="924725"/>
            <a:ext cx="8115770" cy="3767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5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62" name="Google Shape;262;p5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Métodos de Selección de Variables</a:t>
            </a:r>
            <a:endParaRPr b="1" sz="3000">
              <a:solidFill>
                <a:srgbClr val="441848"/>
              </a:solidFill>
              <a:latin typeface="Montserrat"/>
              <a:ea typeface="Montserrat"/>
              <a:cs typeface="Montserrat"/>
              <a:sym typeface="Montserrat"/>
            </a:endParaRPr>
          </a:p>
        </p:txBody>
      </p:sp>
      <p:pic>
        <p:nvPicPr>
          <p:cNvPr id="263" name="Google Shape;263;p53"/>
          <p:cNvPicPr preferRelativeResize="0"/>
          <p:nvPr/>
        </p:nvPicPr>
        <p:blipFill>
          <a:blip r:embed="rId4">
            <a:alphaModFix/>
          </a:blip>
          <a:stretch>
            <a:fillRect/>
          </a:stretch>
        </p:blipFill>
        <p:spPr>
          <a:xfrm>
            <a:off x="1478300" y="834250"/>
            <a:ext cx="5730249" cy="3120524"/>
          </a:xfrm>
          <a:prstGeom prst="rect">
            <a:avLst/>
          </a:prstGeom>
          <a:noFill/>
          <a:ln>
            <a:noFill/>
          </a:ln>
        </p:spPr>
      </p:pic>
      <p:sp>
        <p:nvSpPr>
          <p:cNvPr id="264" name="Google Shape;264;p53"/>
          <p:cNvSpPr txBox="1"/>
          <p:nvPr/>
        </p:nvSpPr>
        <p:spPr>
          <a:xfrm>
            <a:off x="426725" y="4579625"/>
            <a:ext cx="7764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Imagen recuperada de: https://quantdare.com/what-is-the-difference-between-feature-extraction-and-feature-selection/</a:t>
            </a:r>
            <a:endParaRPr sz="9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70" name="Google Shape;270;p5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Métodos de Selección de Variables</a:t>
            </a:r>
            <a:endParaRPr b="1" sz="3000">
              <a:solidFill>
                <a:srgbClr val="441848"/>
              </a:solidFill>
              <a:latin typeface="Montserrat"/>
              <a:ea typeface="Montserrat"/>
              <a:cs typeface="Montserrat"/>
              <a:sym typeface="Montserrat"/>
            </a:endParaRPr>
          </a:p>
        </p:txBody>
      </p:sp>
      <p:pic>
        <p:nvPicPr>
          <p:cNvPr id="271" name="Google Shape;271;p54"/>
          <p:cNvPicPr preferRelativeResize="0"/>
          <p:nvPr/>
        </p:nvPicPr>
        <p:blipFill>
          <a:blip r:embed="rId4">
            <a:alphaModFix/>
          </a:blip>
          <a:stretch>
            <a:fillRect/>
          </a:stretch>
        </p:blipFill>
        <p:spPr>
          <a:xfrm>
            <a:off x="152400" y="1274700"/>
            <a:ext cx="8839202" cy="26780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5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77" name="Google Shape;277;p5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Ventajas y Desventajas</a:t>
            </a:r>
            <a:endParaRPr b="1" sz="3000">
              <a:solidFill>
                <a:srgbClr val="441848"/>
              </a:solidFill>
              <a:latin typeface="Montserrat"/>
              <a:ea typeface="Montserrat"/>
              <a:cs typeface="Montserrat"/>
              <a:sym typeface="Montserrat"/>
            </a:endParaRPr>
          </a:p>
        </p:txBody>
      </p:sp>
      <p:sp>
        <p:nvSpPr>
          <p:cNvPr id="278" name="Google Shape;278;p55"/>
          <p:cNvSpPr txBox="1"/>
          <p:nvPr/>
        </p:nvSpPr>
        <p:spPr>
          <a:xfrm>
            <a:off x="327650" y="4168125"/>
            <a:ext cx="7764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latin typeface="Nunito"/>
                <a:ea typeface="Nunito"/>
                <a:cs typeface="Nunito"/>
                <a:sym typeface="Nunito"/>
              </a:rPr>
              <a:t>V. Luhaniwal (2019). Feature selection using Wrapper methods in Python: https://towardsdatascience.com/feature-selection-using-wrapper-</a:t>
            </a:r>
            <a:endParaRPr sz="9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900">
                <a:latin typeface="Nunito"/>
                <a:ea typeface="Nunito"/>
                <a:cs typeface="Nunito"/>
                <a:sym typeface="Nunito"/>
              </a:rPr>
              <a:t>methods-in-python-f0d352b346f</a:t>
            </a:r>
            <a:endParaRPr sz="9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900">
                <a:latin typeface="Nunito"/>
                <a:ea typeface="Nunito"/>
                <a:cs typeface="Nunito"/>
                <a:sym typeface="Nunito"/>
              </a:rPr>
              <a:t>M. Bordoloi et al (2019). Recent Neuro-Fuzzy Approaches for Feature Selection and Classification https://www.researchgate.net/figure/Merits-</a:t>
            </a:r>
            <a:endParaRPr sz="9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900">
                <a:latin typeface="Nunito"/>
                <a:ea typeface="Nunito"/>
                <a:cs typeface="Nunito"/>
                <a:sym typeface="Nunito"/>
              </a:rPr>
              <a:t>and-demerits-of-filter-wrapper-and-embedded-feature-selection-methods_tbl1_338448252</a:t>
            </a:r>
            <a:endParaRPr sz="900">
              <a:latin typeface="Nunito"/>
              <a:ea typeface="Nunito"/>
              <a:cs typeface="Nunito"/>
              <a:sym typeface="Nunito"/>
            </a:endParaRPr>
          </a:p>
          <a:p>
            <a:pPr indent="0" lvl="0" marL="0" rtl="0" algn="l">
              <a:spcBef>
                <a:spcPts val="0"/>
              </a:spcBef>
              <a:spcAft>
                <a:spcPts val="0"/>
              </a:spcAft>
              <a:buNone/>
            </a:pPr>
            <a:r>
              <a:t/>
            </a:r>
            <a:endParaRPr sz="900">
              <a:latin typeface="Nunito"/>
              <a:ea typeface="Nunito"/>
              <a:cs typeface="Nunito"/>
              <a:sym typeface="Nunito"/>
            </a:endParaRPr>
          </a:p>
        </p:txBody>
      </p:sp>
      <p:pic>
        <p:nvPicPr>
          <p:cNvPr id="279" name="Google Shape;279;p55"/>
          <p:cNvPicPr preferRelativeResize="0"/>
          <p:nvPr/>
        </p:nvPicPr>
        <p:blipFill>
          <a:blip r:embed="rId4">
            <a:alphaModFix/>
          </a:blip>
          <a:stretch>
            <a:fillRect/>
          </a:stretch>
        </p:blipFill>
        <p:spPr>
          <a:xfrm>
            <a:off x="152400" y="847975"/>
            <a:ext cx="8839200" cy="3132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pic>
        <p:nvPicPr>
          <p:cNvPr id="284" name="Google Shape;284;p5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85" name="Google Shape;285;p5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Filter Selection</a:t>
            </a:r>
            <a:endParaRPr b="1" sz="3000">
              <a:solidFill>
                <a:srgbClr val="441848"/>
              </a:solidFill>
              <a:latin typeface="Montserrat"/>
              <a:ea typeface="Montserrat"/>
              <a:cs typeface="Montserrat"/>
              <a:sym typeface="Montserrat"/>
            </a:endParaRPr>
          </a:p>
        </p:txBody>
      </p:sp>
      <p:sp>
        <p:nvSpPr>
          <p:cNvPr id="286" name="Google Shape;286;p56"/>
          <p:cNvSpPr txBox="1"/>
          <p:nvPr/>
        </p:nvSpPr>
        <p:spPr>
          <a:xfrm>
            <a:off x="304775" y="4602450"/>
            <a:ext cx="776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A. Jovic et al. (1015) A review of feature selection methods with applications:</a:t>
            </a:r>
            <a:endParaRPr sz="900">
              <a:latin typeface="Nunito"/>
              <a:ea typeface="Nunito"/>
              <a:cs typeface="Nunito"/>
              <a:sym typeface="Nunito"/>
            </a:endParaRPr>
          </a:p>
          <a:p>
            <a:pPr indent="0" lvl="0" marL="0" rtl="0" algn="l">
              <a:spcBef>
                <a:spcPts val="0"/>
              </a:spcBef>
              <a:spcAft>
                <a:spcPts val="0"/>
              </a:spcAft>
              <a:buNone/>
            </a:pPr>
            <a:r>
              <a:rPr lang="en" sz="900">
                <a:latin typeface="Nunito"/>
                <a:ea typeface="Nunito"/>
                <a:cs typeface="Nunito"/>
                <a:sym typeface="Nunito"/>
              </a:rPr>
              <a:t>https://bib.irb.hr/datoteka/763354.MIPRO_2015_JovicBrkicBogunovic.pdf</a:t>
            </a:r>
            <a:endParaRPr sz="900">
              <a:latin typeface="Nunito"/>
              <a:ea typeface="Nunito"/>
              <a:cs typeface="Nunito"/>
              <a:sym typeface="Nunito"/>
            </a:endParaRPr>
          </a:p>
          <a:p>
            <a:pPr indent="0" lvl="0" marL="0" rtl="0" algn="l">
              <a:spcBef>
                <a:spcPts val="0"/>
              </a:spcBef>
              <a:spcAft>
                <a:spcPts val="0"/>
              </a:spcAft>
              <a:buNone/>
            </a:pPr>
            <a:r>
              <a:t/>
            </a:r>
            <a:endParaRPr sz="900">
              <a:latin typeface="Nunito"/>
              <a:ea typeface="Nunito"/>
              <a:cs typeface="Nunito"/>
              <a:sym typeface="Nunito"/>
            </a:endParaRPr>
          </a:p>
          <a:p>
            <a:pPr indent="0" lvl="0" marL="0" rtl="0" algn="l">
              <a:spcBef>
                <a:spcPts val="0"/>
              </a:spcBef>
              <a:spcAft>
                <a:spcPts val="0"/>
              </a:spcAft>
              <a:buNone/>
            </a:pPr>
            <a:r>
              <a:t/>
            </a:r>
            <a:endParaRPr sz="900">
              <a:latin typeface="Nunito"/>
              <a:ea typeface="Nunito"/>
              <a:cs typeface="Nunito"/>
              <a:sym typeface="Nunito"/>
            </a:endParaRPr>
          </a:p>
        </p:txBody>
      </p:sp>
      <p:pic>
        <p:nvPicPr>
          <p:cNvPr id="287" name="Google Shape;287;p56"/>
          <p:cNvPicPr preferRelativeResize="0"/>
          <p:nvPr/>
        </p:nvPicPr>
        <p:blipFill>
          <a:blip r:embed="rId4">
            <a:alphaModFix/>
          </a:blip>
          <a:stretch>
            <a:fillRect/>
          </a:stretch>
        </p:blipFill>
        <p:spPr>
          <a:xfrm>
            <a:off x="5890275" y="121925"/>
            <a:ext cx="3119725" cy="4923400"/>
          </a:xfrm>
          <a:prstGeom prst="rect">
            <a:avLst/>
          </a:prstGeom>
          <a:noFill/>
          <a:ln>
            <a:noFill/>
          </a:ln>
        </p:spPr>
      </p:pic>
      <p:pic>
        <p:nvPicPr>
          <p:cNvPr id="288" name="Google Shape;288;p56"/>
          <p:cNvPicPr preferRelativeResize="0"/>
          <p:nvPr/>
        </p:nvPicPr>
        <p:blipFill>
          <a:blip r:embed="rId5">
            <a:alphaModFix/>
          </a:blip>
          <a:stretch>
            <a:fillRect/>
          </a:stretch>
        </p:blipFill>
        <p:spPr>
          <a:xfrm>
            <a:off x="152400" y="847975"/>
            <a:ext cx="5585475" cy="34959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94" name="Google Shape;294;p5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Filter Selection</a:t>
            </a:r>
            <a:endParaRPr b="1" sz="3000">
              <a:solidFill>
                <a:srgbClr val="441848"/>
              </a:solidFill>
              <a:latin typeface="Montserrat"/>
              <a:ea typeface="Montserrat"/>
              <a:cs typeface="Montserrat"/>
              <a:sym typeface="Montserrat"/>
            </a:endParaRPr>
          </a:p>
        </p:txBody>
      </p:sp>
      <p:pic>
        <p:nvPicPr>
          <p:cNvPr id="295" name="Google Shape;295;p57"/>
          <p:cNvPicPr preferRelativeResize="0"/>
          <p:nvPr/>
        </p:nvPicPr>
        <p:blipFill>
          <a:blip r:embed="rId4">
            <a:alphaModFix/>
          </a:blip>
          <a:stretch>
            <a:fillRect/>
          </a:stretch>
        </p:blipFill>
        <p:spPr>
          <a:xfrm>
            <a:off x="152400" y="847975"/>
            <a:ext cx="7848973" cy="40043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Módulo V: Machine Learning.</a:t>
            </a:r>
            <a:endParaRPr b="1"/>
          </a:p>
        </p:txBody>
      </p:sp>
      <p:pic>
        <p:nvPicPr>
          <p:cNvPr id="162" name="Google Shape;162;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3" name="Google Shape;163;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4" name="Google Shape;164;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5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01" name="Google Shape;301;p5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Wrapper Methods</a:t>
            </a:r>
            <a:endParaRPr b="1" sz="3000">
              <a:solidFill>
                <a:srgbClr val="441848"/>
              </a:solidFill>
              <a:latin typeface="Montserrat"/>
              <a:ea typeface="Montserrat"/>
              <a:cs typeface="Montserrat"/>
              <a:sym typeface="Montserrat"/>
            </a:endParaRPr>
          </a:p>
        </p:txBody>
      </p:sp>
      <p:pic>
        <p:nvPicPr>
          <p:cNvPr id="302" name="Google Shape;302;p58"/>
          <p:cNvPicPr preferRelativeResize="0"/>
          <p:nvPr/>
        </p:nvPicPr>
        <p:blipFill>
          <a:blip r:embed="rId4">
            <a:alphaModFix/>
          </a:blip>
          <a:stretch>
            <a:fillRect/>
          </a:stretch>
        </p:blipFill>
        <p:spPr>
          <a:xfrm>
            <a:off x="152400" y="847975"/>
            <a:ext cx="7481928" cy="4143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08" name="Google Shape;308;p5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Recursive Feature Elimination</a:t>
            </a:r>
            <a:endParaRPr b="1" sz="3000">
              <a:solidFill>
                <a:srgbClr val="441848"/>
              </a:solidFill>
              <a:latin typeface="Montserrat"/>
              <a:ea typeface="Montserrat"/>
              <a:cs typeface="Montserrat"/>
              <a:sym typeface="Montserrat"/>
            </a:endParaRPr>
          </a:p>
        </p:txBody>
      </p:sp>
      <p:sp>
        <p:nvSpPr>
          <p:cNvPr id="309" name="Google Shape;309;p59"/>
          <p:cNvSpPr txBox="1"/>
          <p:nvPr/>
        </p:nvSpPr>
        <p:spPr>
          <a:xfrm>
            <a:off x="282150" y="909775"/>
            <a:ext cx="4244100" cy="38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41848"/>
                </a:solidFill>
                <a:latin typeface="Montserrat"/>
                <a:ea typeface="Montserrat"/>
                <a:cs typeface="Montserrat"/>
                <a:sym typeface="Montserrat"/>
              </a:rPr>
              <a:t>Búsqueda de las un subconjunto de características:</a:t>
            </a:r>
            <a:endParaRPr sz="2000">
              <a:solidFill>
                <a:srgbClr val="441848"/>
              </a:solidFill>
              <a:latin typeface="Montserrat"/>
              <a:ea typeface="Montserrat"/>
              <a:cs typeface="Montserrat"/>
              <a:sym typeface="Montserrat"/>
            </a:endParaRPr>
          </a:p>
          <a:p>
            <a:pPr indent="-355600" lvl="0" marL="457200" rtl="0" algn="l">
              <a:spcBef>
                <a:spcPts val="0"/>
              </a:spcBef>
              <a:spcAft>
                <a:spcPts val="0"/>
              </a:spcAft>
              <a:buClr>
                <a:srgbClr val="441848"/>
              </a:buClr>
              <a:buSzPts val="2000"/>
              <a:buFont typeface="Montserrat"/>
              <a:buAutoNum type="arabicPeriod"/>
            </a:pPr>
            <a:r>
              <a:rPr lang="en" sz="2000">
                <a:solidFill>
                  <a:srgbClr val="441848"/>
                </a:solidFill>
                <a:latin typeface="Montserrat"/>
                <a:ea typeface="Montserrat"/>
                <a:cs typeface="Montserrat"/>
                <a:sym typeface="Montserrat"/>
              </a:rPr>
              <a:t>Entrenamiento del modelo con todas las características.</a:t>
            </a:r>
            <a:endParaRPr sz="2000">
              <a:solidFill>
                <a:srgbClr val="441848"/>
              </a:solidFill>
              <a:latin typeface="Montserrat"/>
              <a:ea typeface="Montserrat"/>
              <a:cs typeface="Montserrat"/>
              <a:sym typeface="Montserrat"/>
            </a:endParaRPr>
          </a:p>
          <a:p>
            <a:pPr indent="-355600" lvl="0" marL="457200" rtl="0" algn="l">
              <a:spcBef>
                <a:spcPts val="0"/>
              </a:spcBef>
              <a:spcAft>
                <a:spcPts val="0"/>
              </a:spcAft>
              <a:buClr>
                <a:srgbClr val="441848"/>
              </a:buClr>
              <a:buSzPts val="2000"/>
              <a:buFont typeface="Montserrat"/>
              <a:buAutoNum type="arabicPeriod"/>
            </a:pPr>
            <a:r>
              <a:rPr lang="en" sz="2000">
                <a:solidFill>
                  <a:srgbClr val="441848"/>
                </a:solidFill>
                <a:latin typeface="Montserrat"/>
                <a:ea typeface="Montserrat"/>
                <a:cs typeface="Montserrat"/>
                <a:sym typeface="Montserrat"/>
              </a:rPr>
              <a:t>Identifica la importancia de cada </a:t>
            </a:r>
            <a:r>
              <a:rPr lang="en" sz="2000">
                <a:solidFill>
                  <a:srgbClr val="441848"/>
                </a:solidFill>
                <a:latin typeface="Montserrat"/>
                <a:ea typeface="Montserrat"/>
                <a:cs typeface="Montserrat"/>
                <a:sym typeface="Montserrat"/>
              </a:rPr>
              <a:t>u</a:t>
            </a:r>
            <a:r>
              <a:rPr lang="en" sz="2000">
                <a:solidFill>
                  <a:srgbClr val="441848"/>
                </a:solidFill>
                <a:latin typeface="Montserrat"/>
                <a:ea typeface="Montserrat"/>
                <a:cs typeface="Montserrat"/>
                <a:sym typeface="Montserrat"/>
              </a:rPr>
              <a:t>na.</a:t>
            </a:r>
            <a:endParaRPr sz="2000">
              <a:solidFill>
                <a:srgbClr val="441848"/>
              </a:solidFill>
              <a:latin typeface="Montserrat"/>
              <a:ea typeface="Montserrat"/>
              <a:cs typeface="Montserrat"/>
              <a:sym typeface="Montserrat"/>
            </a:endParaRPr>
          </a:p>
          <a:p>
            <a:pPr indent="-355600" lvl="0" marL="457200" rtl="0" algn="l">
              <a:spcBef>
                <a:spcPts val="0"/>
              </a:spcBef>
              <a:spcAft>
                <a:spcPts val="0"/>
              </a:spcAft>
              <a:buClr>
                <a:srgbClr val="441848"/>
              </a:buClr>
              <a:buSzPts val="2000"/>
              <a:buFont typeface="Montserrat"/>
              <a:buAutoNum type="arabicPeriod"/>
            </a:pPr>
            <a:r>
              <a:rPr lang="en" sz="2000">
                <a:solidFill>
                  <a:srgbClr val="441848"/>
                </a:solidFill>
                <a:latin typeface="Montserrat"/>
                <a:ea typeface="Montserrat"/>
                <a:cs typeface="Montserrat"/>
                <a:sym typeface="Montserrat"/>
              </a:rPr>
              <a:t>Elimina la variable menos relevante.</a:t>
            </a:r>
            <a:endParaRPr sz="2000">
              <a:solidFill>
                <a:srgbClr val="441848"/>
              </a:solidFill>
              <a:latin typeface="Montserrat"/>
              <a:ea typeface="Montserrat"/>
              <a:cs typeface="Montserrat"/>
              <a:sym typeface="Montserrat"/>
            </a:endParaRPr>
          </a:p>
          <a:p>
            <a:pPr indent="-355600" lvl="0" marL="457200" rtl="0" algn="l">
              <a:spcBef>
                <a:spcPts val="0"/>
              </a:spcBef>
              <a:spcAft>
                <a:spcPts val="0"/>
              </a:spcAft>
              <a:buClr>
                <a:srgbClr val="441848"/>
              </a:buClr>
              <a:buSzPts val="2000"/>
              <a:buFont typeface="Montserrat"/>
              <a:buAutoNum type="arabicPeriod"/>
            </a:pPr>
            <a:r>
              <a:rPr lang="en" sz="2000">
                <a:solidFill>
                  <a:srgbClr val="441848"/>
                </a:solidFill>
                <a:latin typeface="Montserrat"/>
                <a:ea typeface="Montserrat"/>
                <a:cs typeface="Montserrat"/>
                <a:sym typeface="Montserrat"/>
              </a:rPr>
              <a:t>Retoma el paso 1 con las restantes hasta obtener el número deseado de características.</a:t>
            </a:r>
            <a:endParaRPr sz="2000">
              <a:solidFill>
                <a:srgbClr val="441848"/>
              </a:solidFill>
              <a:latin typeface="Montserrat"/>
              <a:ea typeface="Montserrat"/>
              <a:cs typeface="Montserrat"/>
              <a:sym typeface="Montserrat"/>
            </a:endParaRPr>
          </a:p>
        </p:txBody>
      </p:sp>
      <p:pic>
        <p:nvPicPr>
          <p:cNvPr id="310" name="Google Shape;310;p59"/>
          <p:cNvPicPr preferRelativeResize="0"/>
          <p:nvPr/>
        </p:nvPicPr>
        <p:blipFill>
          <a:blip r:embed="rId4">
            <a:alphaModFix/>
          </a:blip>
          <a:stretch>
            <a:fillRect/>
          </a:stretch>
        </p:blipFill>
        <p:spPr>
          <a:xfrm>
            <a:off x="4446050" y="847975"/>
            <a:ext cx="4697950" cy="3273981"/>
          </a:xfrm>
          <a:prstGeom prst="rect">
            <a:avLst/>
          </a:prstGeom>
          <a:noFill/>
          <a:ln>
            <a:noFill/>
          </a:ln>
        </p:spPr>
      </p:pic>
      <p:sp>
        <p:nvSpPr>
          <p:cNvPr id="311" name="Google Shape;311;p59"/>
          <p:cNvSpPr txBox="1"/>
          <p:nvPr/>
        </p:nvSpPr>
        <p:spPr>
          <a:xfrm>
            <a:off x="304775" y="4602450"/>
            <a:ext cx="776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W. Bouaguel (2015). On Feature Selection for Credit Scoring</a:t>
            </a:r>
            <a:endParaRPr sz="900">
              <a:latin typeface="Nunito"/>
              <a:ea typeface="Nunito"/>
              <a:cs typeface="Nunito"/>
              <a:sym typeface="Nunito"/>
            </a:endParaRPr>
          </a:p>
          <a:p>
            <a:pPr indent="0" lvl="0" marL="0" rtl="0" algn="l">
              <a:spcBef>
                <a:spcPts val="0"/>
              </a:spcBef>
              <a:spcAft>
                <a:spcPts val="0"/>
              </a:spcAft>
              <a:buNone/>
            </a:pPr>
            <a:r>
              <a:rPr lang="en" sz="900">
                <a:latin typeface="Nunito"/>
                <a:ea typeface="Nunito"/>
                <a:cs typeface="Nunito"/>
                <a:sym typeface="Nunito"/>
              </a:rPr>
              <a:t>RFE: https://scikit-learn.org/stable/modules/feature_selection.html#rfe</a:t>
            </a:r>
            <a:endParaRPr sz="9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60"/>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317" name="Google Shape;317;p60"/>
          <p:cNvSpPr/>
          <p:nvPr/>
        </p:nvSpPr>
        <p:spPr>
          <a:xfrm>
            <a:off x="803550" y="1432550"/>
            <a:ext cx="7536900" cy="22707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0"/>
          <p:cNvSpPr txBox="1"/>
          <p:nvPr/>
        </p:nvSpPr>
        <p:spPr>
          <a:xfrm>
            <a:off x="1500000" y="1364125"/>
            <a:ext cx="6144000" cy="15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Notebook teórico</a:t>
            </a:r>
            <a:r>
              <a:rPr b="1" lang="en" sz="3600">
                <a:solidFill>
                  <a:srgbClr val="FFFFFF"/>
                </a:solidFill>
                <a:latin typeface="Montserrat"/>
                <a:ea typeface="Montserrat"/>
                <a:cs typeface="Montserrat"/>
                <a:sym typeface="Montserrat"/>
              </a:rPr>
              <a:t>: Feature Selection</a:t>
            </a:r>
            <a:endParaRPr b="1" sz="3600">
              <a:solidFill>
                <a:srgbClr val="FFFFFF"/>
              </a:solidFill>
              <a:latin typeface="Montserrat"/>
              <a:ea typeface="Montserrat"/>
              <a:cs typeface="Montserrat"/>
              <a:sym typeface="Montserrat"/>
            </a:endParaRPr>
          </a:p>
        </p:txBody>
      </p:sp>
      <p:pic>
        <p:nvPicPr>
          <p:cNvPr id="319" name="Google Shape;319;p6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20" name="Google Shape;320;p60"/>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321" name="Google Shape;321;p60"/>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6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27" name="Google Shape;327;p6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Extracción de Características</a:t>
            </a:r>
            <a:endParaRPr b="1" sz="3000">
              <a:solidFill>
                <a:srgbClr val="441848"/>
              </a:solidFill>
              <a:latin typeface="Montserrat"/>
              <a:ea typeface="Montserrat"/>
              <a:cs typeface="Montserrat"/>
              <a:sym typeface="Montserrat"/>
            </a:endParaRPr>
          </a:p>
        </p:txBody>
      </p:sp>
      <p:sp>
        <p:nvSpPr>
          <p:cNvPr id="328" name="Google Shape;328;p61"/>
          <p:cNvSpPr txBox="1"/>
          <p:nvPr/>
        </p:nvSpPr>
        <p:spPr>
          <a:xfrm>
            <a:off x="259275" y="695575"/>
            <a:ext cx="84885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41848"/>
                </a:solidFill>
                <a:latin typeface="Montserrat"/>
                <a:ea typeface="Montserrat"/>
                <a:cs typeface="Montserrat"/>
                <a:sym typeface="Montserrat"/>
              </a:rPr>
              <a:t>Imagen de Rostros</a:t>
            </a:r>
            <a:endParaRPr sz="2000">
              <a:solidFill>
                <a:srgbClr val="441848"/>
              </a:solidFill>
              <a:latin typeface="Montserrat"/>
              <a:ea typeface="Montserrat"/>
              <a:cs typeface="Montserrat"/>
              <a:sym typeface="Montserrat"/>
            </a:endParaRPr>
          </a:p>
          <a:p>
            <a:pPr indent="-355600" lvl="0" marL="457200" rtl="0" algn="l">
              <a:spcBef>
                <a:spcPts val="0"/>
              </a:spcBef>
              <a:spcAft>
                <a:spcPts val="0"/>
              </a:spcAft>
              <a:buClr>
                <a:srgbClr val="441848"/>
              </a:buClr>
              <a:buSzPts val="2000"/>
              <a:buFont typeface="Montserrat"/>
              <a:buChar char="●"/>
            </a:pPr>
            <a:r>
              <a:rPr lang="en" sz="2000">
                <a:solidFill>
                  <a:srgbClr val="441848"/>
                </a:solidFill>
                <a:latin typeface="Montserrat"/>
                <a:ea typeface="Montserrat"/>
                <a:cs typeface="Montserrat"/>
                <a:sym typeface="Montserrat"/>
              </a:rPr>
              <a:t> 62 x 47 pixeles ≈ 3k características</a:t>
            </a:r>
            <a:endParaRPr sz="2000">
              <a:solidFill>
                <a:srgbClr val="441848"/>
              </a:solidFill>
              <a:latin typeface="Montserrat"/>
              <a:ea typeface="Montserrat"/>
              <a:cs typeface="Montserrat"/>
              <a:sym typeface="Montserrat"/>
            </a:endParaRPr>
          </a:p>
        </p:txBody>
      </p:sp>
      <p:sp>
        <p:nvSpPr>
          <p:cNvPr id="329" name="Google Shape;329;p61"/>
          <p:cNvSpPr txBox="1"/>
          <p:nvPr/>
        </p:nvSpPr>
        <p:spPr>
          <a:xfrm>
            <a:off x="304775" y="4602450"/>
            <a:ext cx="7764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Imagen recuperada de: https://ai.stanford.edu/~syyeung/cvweb/tutorial1.html</a:t>
            </a:r>
            <a:endParaRPr sz="900">
              <a:latin typeface="Nunito"/>
              <a:ea typeface="Nunito"/>
              <a:cs typeface="Nunito"/>
              <a:sym typeface="Nunito"/>
            </a:endParaRPr>
          </a:p>
        </p:txBody>
      </p:sp>
      <p:pic>
        <p:nvPicPr>
          <p:cNvPr id="330" name="Google Shape;330;p61"/>
          <p:cNvPicPr preferRelativeResize="0"/>
          <p:nvPr/>
        </p:nvPicPr>
        <p:blipFill>
          <a:blip r:embed="rId4">
            <a:alphaModFix/>
          </a:blip>
          <a:stretch>
            <a:fillRect/>
          </a:stretch>
        </p:blipFill>
        <p:spPr>
          <a:xfrm>
            <a:off x="1524000" y="1569775"/>
            <a:ext cx="5968593" cy="2651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6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36" name="Google Shape;336;p6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Selección y Extracción de Características</a:t>
            </a:r>
            <a:endParaRPr b="1" sz="3000">
              <a:solidFill>
                <a:srgbClr val="441848"/>
              </a:solidFill>
              <a:latin typeface="Montserrat"/>
              <a:ea typeface="Montserrat"/>
              <a:cs typeface="Montserrat"/>
              <a:sym typeface="Montserrat"/>
            </a:endParaRPr>
          </a:p>
        </p:txBody>
      </p:sp>
      <p:pic>
        <p:nvPicPr>
          <p:cNvPr id="337" name="Google Shape;337;p62"/>
          <p:cNvPicPr preferRelativeResize="0"/>
          <p:nvPr/>
        </p:nvPicPr>
        <p:blipFill>
          <a:blip r:embed="rId4">
            <a:alphaModFix/>
          </a:blip>
          <a:stretch>
            <a:fillRect/>
          </a:stretch>
        </p:blipFill>
        <p:spPr>
          <a:xfrm>
            <a:off x="152400" y="847975"/>
            <a:ext cx="8317264" cy="3919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6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43" name="Google Shape;343;p6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Selección y Extracción de Características</a:t>
            </a:r>
            <a:endParaRPr b="1" sz="3000">
              <a:solidFill>
                <a:srgbClr val="441848"/>
              </a:solidFill>
              <a:latin typeface="Montserrat"/>
              <a:ea typeface="Montserrat"/>
              <a:cs typeface="Montserrat"/>
              <a:sym typeface="Montserrat"/>
            </a:endParaRPr>
          </a:p>
        </p:txBody>
      </p:sp>
      <p:pic>
        <p:nvPicPr>
          <p:cNvPr id="344" name="Google Shape;344;p63"/>
          <p:cNvPicPr preferRelativeResize="0"/>
          <p:nvPr/>
        </p:nvPicPr>
        <p:blipFill>
          <a:blip r:embed="rId4">
            <a:alphaModFix/>
          </a:blip>
          <a:stretch>
            <a:fillRect/>
          </a:stretch>
        </p:blipFill>
        <p:spPr>
          <a:xfrm>
            <a:off x="152400" y="847975"/>
            <a:ext cx="7848974" cy="40917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4"/>
          <p:cNvSpPr txBox="1"/>
          <p:nvPr/>
        </p:nvSpPr>
        <p:spPr>
          <a:xfrm>
            <a:off x="1500000" y="1674300"/>
            <a:ext cx="6144000" cy="17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Extracción de atributos, algorítmos no supervisados</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350" name="Google Shape;350;p6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51" name="Google Shape;351;p6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6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57" name="Google Shape;357;p65"/>
          <p:cNvSpPr txBox="1"/>
          <p:nvPr/>
        </p:nvSpPr>
        <p:spPr>
          <a:xfrm>
            <a:off x="282150" y="909775"/>
            <a:ext cx="6335400" cy="3807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Los datos se </a:t>
            </a:r>
            <a:r>
              <a:rPr b="1" lang="en" sz="2100">
                <a:solidFill>
                  <a:srgbClr val="441848"/>
                </a:solidFill>
                <a:latin typeface="Montserrat"/>
                <a:ea typeface="Montserrat"/>
                <a:cs typeface="Montserrat"/>
                <a:sym typeface="Montserrat"/>
              </a:rPr>
              <a:t>proyectan</a:t>
            </a:r>
            <a:r>
              <a:rPr lang="en" sz="2100">
                <a:solidFill>
                  <a:srgbClr val="441848"/>
                </a:solidFill>
                <a:latin typeface="Montserrat"/>
                <a:ea typeface="Montserrat"/>
                <a:cs typeface="Montserrat"/>
                <a:sym typeface="Montserrat"/>
              </a:rPr>
              <a:t> a un conjunto de dimensiones </a:t>
            </a:r>
            <a:r>
              <a:rPr b="1" lang="en" sz="2100">
                <a:solidFill>
                  <a:srgbClr val="441848"/>
                </a:solidFill>
                <a:latin typeface="Montserrat"/>
                <a:ea typeface="Montserrat"/>
                <a:cs typeface="Montserrat"/>
                <a:sym typeface="Montserrat"/>
              </a:rPr>
              <a:t>ortogonales</a:t>
            </a:r>
            <a:r>
              <a:rPr lang="en" sz="2100">
                <a:solidFill>
                  <a:srgbClr val="441848"/>
                </a:solidFill>
                <a:latin typeface="Montserrat"/>
                <a:ea typeface="Montserrat"/>
                <a:cs typeface="Montserrat"/>
                <a:sym typeface="Montserrat"/>
              </a:rPr>
              <a:t> (</a:t>
            </a:r>
            <a:r>
              <a:rPr b="1" lang="en" sz="2100">
                <a:solidFill>
                  <a:srgbClr val="441848"/>
                </a:solidFill>
                <a:latin typeface="Montserrat"/>
                <a:ea typeface="Montserrat"/>
                <a:cs typeface="Montserrat"/>
                <a:sym typeface="Montserrat"/>
              </a:rPr>
              <a:t>componentes principales</a:t>
            </a:r>
            <a:r>
              <a:rPr lang="en" sz="2100">
                <a:solidFill>
                  <a:srgbClr val="441848"/>
                </a:solidFill>
                <a:latin typeface="Montserrat"/>
                <a:ea typeface="Montserrat"/>
                <a:cs typeface="Montserrat"/>
                <a:sym typeface="Montserrat"/>
              </a:rPr>
              <a:t>) que son una </a:t>
            </a:r>
            <a:r>
              <a:rPr b="1" lang="en" sz="2100">
                <a:solidFill>
                  <a:srgbClr val="441848"/>
                </a:solidFill>
                <a:latin typeface="Montserrat"/>
                <a:ea typeface="Montserrat"/>
                <a:cs typeface="Montserrat"/>
                <a:sym typeface="Montserrat"/>
              </a:rPr>
              <a:t>combinación lineal</a:t>
            </a:r>
            <a:r>
              <a:rPr lang="en" sz="2100">
                <a:solidFill>
                  <a:srgbClr val="441848"/>
                </a:solidFill>
                <a:latin typeface="Montserrat"/>
                <a:ea typeface="Montserrat"/>
                <a:cs typeface="Montserrat"/>
                <a:sym typeface="Montserrat"/>
              </a:rPr>
              <a:t> de los atributos originales.</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Las componentes están descorrelacionados y se ordenan  de acuerdo a la información que retienen (</a:t>
            </a:r>
            <a:r>
              <a:rPr b="1" lang="en" sz="2100">
                <a:solidFill>
                  <a:srgbClr val="441848"/>
                </a:solidFill>
                <a:latin typeface="Montserrat"/>
                <a:ea typeface="Montserrat"/>
                <a:cs typeface="Montserrat"/>
                <a:sym typeface="Montserrat"/>
              </a:rPr>
              <a:t>varianza</a:t>
            </a:r>
            <a:r>
              <a:rPr lang="en" sz="2100">
                <a:solidFill>
                  <a:srgbClr val="441848"/>
                </a:solidFill>
                <a:latin typeface="Montserrat"/>
                <a:ea typeface="Montserrat"/>
                <a:cs typeface="Montserrat"/>
                <a:sym typeface="Montserrat"/>
              </a:rPr>
              <a:t>).</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Funciona mejor cuando los datos tienen </a:t>
            </a:r>
            <a:r>
              <a:rPr b="1" lang="en" sz="2100">
                <a:solidFill>
                  <a:srgbClr val="441848"/>
                </a:solidFill>
                <a:latin typeface="Montserrat"/>
                <a:ea typeface="Montserrat"/>
                <a:cs typeface="Montserrat"/>
                <a:sym typeface="Montserrat"/>
              </a:rPr>
              <a:t>distribución normal</a:t>
            </a:r>
            <a:r>
              <a:rPr lang="en" sz="2100">
                <a:solidFill>
                  <a:srgbClr val="441848"/>
                </a:solidFill>
                <a:latin typeface="Montserrat"/>
                <a:ea typeface="Montserrat"/>
                <a:cs typeface="Montserrat"/>
                <a:sym typeface="Montserrat"/>
              </a:rPr>
              <a:t>, pero puede aplicarse siempre.</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Se preserva la varianza global.</a:t>
            </a:r>
            <a:endParaRPr sz="2100">
              <a:solidFill>
                <a:srgbClr val="441848"/>
              </a:solidFill>
              <a:latin typeface="Montserrat"/>
              <a:ea typeface="Montserrat"/>
              <a:cs typeface="Montserrat"/>
              <a:sym typeface="Montserrat"/>
            </a:endParaRPr>
          </a:p>
        </p:txBody>
      </p:sp>
      <p:sp>
        <p:nvSpPr>
          <p:cNvPr id="358" name="Google Shape;358;p6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Principal Component Analysis</a:t>
            </a:r>
            <a:endParaRPr b="1" sz="3000">
              <a:solidFill>
                <a:srgbClr val="441848"/>
              </a:solidFill>
              <a:latin typeface="Montserrat"/>
              <a:ea typeface="Montserrat"/>
              <a:cs typeface="Montserrat"/>
              <a:sym typeface="Montserrat"/>
            </a:endParaRPr>
          </a:p>
        </p:txBody>
      </p:sp>
      <p:pic>
        <p:nvPicPr>
          <p:cNvPr id="359" name="Google Shape;359;p65"/>
          <p:cNvPicPr preferRelativeResize="0"/>
          <p:nvPr/>
        </p:nvPicPr>
        <p:blipFill>
          <a:blip r:embed="rId4">
            <a:alphaModFix/>
          </a:blip>
          <a:stretch>
            <a:fillRect/>
          </a:stretch>
        </p:blipFill>
        <p:spPr>
          <a:xfrm>
            <a:off x="6487100" y="1851662"/>
            <a:ext cx="2525675" cy="1760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66"/>
          <p:cNvPicPr preferRelativeResize="0"/>
          <p:nvPr/>
        </p:nvPicPr>
        <p:blipFill>
          <a:blip r:embed="rId3">
            <a:alphaModFix/>
          </a:blip>
          <a:stretch>
            <a:fillRect/>
          </a:stretch>
        </p:blipFill>
        <p:spPr>
          <a:xfrm>
            <a:off x="4306850" y="644850"/>
            <a:ext cx="3853800" cy="3853800"/>
          </a:xfrm>
          <a:prstGeom prst="rect">
            <a:avLst/>
          </a:prstGeom>
          <a:noFill/>
          <a:ln>
            <a:noFill/>
          </a:ln>
        </p:spPr>
      </p:pic>
      <p:pic>
        <p:nvPicPr>
          <p:cNvPr id="365" name="Google Shape;365;p66"/>
          <p:cNvPicPr preferRelativeResize="0"/>
          <p:nvPr/>
        </p:nvPicPr>
        <p:blipFill>
          <a:blip r:embed="rId4">
            <a:alphaModFix/>
          </a:blip>
          <a:stretch>
            <a:fillRect/>
          </a:stretch>
        </p:blipFill>
        <p:spPr>
          <a:xfrm>
            <a:off x="413400" y="788675"/>
            <a:ext cx="1866900" cy="819150"/>
          </a:xfrm>
          <a:prstGeom prst="rect">
            <a:avLst/>
          </a:prstGeom>
          <a:noFill/>
          <a:ln>
            <a:noFill/>
          </a:ln>
        </p:spPr>
      </p:pic>
      <p:pic>
        <p:nvPicPr>
          <p:cNvPr id="366" name="Google Shape;366;p66"/>
          <p:cNvPicPr preferRelativeResize="0"/>
          <p:nvPr/>
        </p:nvPicPr>
        <p:blipFill>
          <a:blip r:embed="rId5">
            <a:alphaModFix/>
          </a:blip>
          <a:stretch>
            <a:fillRect/>
          </a:stretch>
        </p:blipFill>
        <p:spPr>
          <a:xfrm>
            <a:off x="413394" y="1733869"/>
            <a:ext cx="3388350" cy="755925"/>
          </a:xfrm>
          <a:prstGeom prst="rect">
            <a:avLst/>
          </a:prstGeom>
          <a:noFill/>
          <a:ln>
            <a:noFill/>
          </a:ln>
        </p:spPr>
      </p:pic>
      <p:pic>
        <p:nvPicPr>
          <p:cNvPr id="367" name="Google Shape;367;p66"/>
          <p:cNvPicPr preferRelativeResize="0"/>
          <p:nvPr/>
        </p:nvPicPr>
        <p:blipFill>
          <a:blip r:embed="rId6">
            <a:alphaModFix/>
          </a:blip>
          <a:stretch>
            <a:fillRect/>
          </a:stretch>
        </p:blipFill>
        <p:spPr>
          <a:xfrm>
            <a:off x="605050" y="2615850"/>
            <a:ext cx="3196700" cy="857000"/>
          </a:xfrm>
          <a:prstGeom prst="rect">
            <a:avLst/>
          </a:prstGeom>
          <a:noFill/>
          <a:ln>
            <a:noFill/>
          </a:ln>
        </p:spPr>
      </p:pic>
      <p:pic>
        <p:nvPicPr>
          <p:cNvPr id="368" name="Google Shape;368;p66"/>
          <p:cNvPicPr preferRelativeResize="0"/>
          <p:nvPr/>
        </p:nvPicPr>
        <p:blipFill>
          <a:blip r:embed="rId7">
            <a:alphaModFix/>
          </a:blip>
          <a:stretch>
            <a:fillRect/>
          </a:stretch>
        </p:blipFill>
        <p:spPr>
          <a:xfrm>
            <a:off x="305925" y="3912200"/>
            <a:ext cx="1797675" cy="442625"/>
          </a:xfrm>
          <a:prstGeom prst="rect">
            <a:avLst/>
          </a:prstGeom>
          <a:noFill/>
          <a:ln>
            <a:noFill/>
          </a:ln>
        </p:spPr>
      </p:pic>
      <p:pic>
        <p:nvPicPr>
          <p:cNvPr id="369" name="Google Shape;369;p66"/>
          <p:cNvPicPr preferRelativeResize="0"/>
          <p:nvPr/>
        </p:nvPicPr>
        <p:blipFill>
          <a:blip r:embed="rId8">
            <a:alphaModFix/>
          </a:blip>
          <a:stretch>
            <a:fillRect/>
          </a:stretch>
        </p:blipFill>
        <p:spPr>
          <a:xfrm>
            <a:off x="2280299" y="3840303"/>
            <a:ext cx="1797675" cy="514522"/>
          </a:xfrm>
          <a:prstGeom prst="rect">
            <a:avLst/>
          </a:prstGeom>
          <a:noFill/>
          <a:ln>
            <a:noFill/>
          </a:ln>
        </p:spPr>
      </p:pic>
      <p:sp>
        <p:nvSpPr>
          <p:cNvPr id="370" name="Google Shape;370;p66"/>
          <p:cNvSpPr txBox="1"/>
          <p:nvPr/>
        </p:nvSpPr>
        <p:spPr>
          <a:xfrm>
            <a:off x="299550" y="238475"/>
            <a:ext cx="382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Eigenvectores y eigenvalores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76" name="Google Shape;376;p67"/>
          <p:cNvSpPr txBox="1"/>
          <p:nvPr/>
        </p:nvSpPr>
        <p:spPr>
          <a:xfrm>
            <a:off x="377100" y="157675"/>
            <a:ext cx="8579700" cy="11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Calcula una matriz de proyección donde las dimensiones son ortogonales (linealmente independientes y </a:t>
            </a:r>
            <a:r>
              <a:rPr lang="en" sz="2100">
                <a:solidFill>
                  <a:srgbClr val="441848"/>
                </a:solidFill>
                <a:latin typeface="Montserrat"/>
                <a:ea typeface="Montserrat"/>
                <a:cs typeface="Montserrat"/>
                <a:sym typeface="Montserrat"/>
              </a:rPr>
              <a:t>decorrelacionadas</a:t>
            </a:r>
            <a:r>
              <a:rPr lang="en" sz="2100">
                <a:solidFill>
                  <a:srgbClr val="441848"/>
                </a:solidFill>
                <a:latin typeface="Montserrat"/>
                <a:ea typeface="Montserrat"/>
                <a:cs typeface="Montserrat"/>
                <a:sym typeface="Montserrat"/>
              </a:rPr>
              <a:t>) y se conserva la varianza de los datos.</a:t>
            </a:r>
            <a:endParaRPr b="1" sz="3000">
              <a:solidFill>
                <a:srgbClr val="441848"/>
              </a:solidFill>
              <a:latin typeface="Montserrat"/>
              <a:ea typeface="Montserrat"/>
              <a:cs typeface="Montserrat"/>
              <a:sym typeface="Montserrat"/>
            </a:endParaRPr>
          </a:p>
        </p:txBody>
      </p:sp>
      <p:cxnSp>
        <p:nvCxnSpPr>
          <p:cNvPr id="377" name="Google Shape;377;p67"/>
          <p:cNvCxnSpPr/>
          <p:nvPr/>
        </p:nvCxnSpPr>
        <p:spPr>
          <a:xfrm>
            <a:off x="678175" y="1409700"/>
            <a:ext cx="0" cy="25755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67"/>
          <p:cNvCxnSpPr/>
          <p:nvPr/>
        </p:nvCxnSpPr>
        <p:spPr>
          <a:xfrm flipH="1" rot="10800000">
            <a:off x="365750" y="3627175"/>
            <a:ext cx="3413700" cy="228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67"/>
          <p:cNvSpPr/>
          <p:nvPr/>
        </p:nvSpPr>
        <p:spPr>
          <a:xfrm>
            <a:off x="906775" y="17907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7"/>
          <p:cNvSpPr/>
          <p:nvPr/>
        </p:nvSpPr>
        <p:spPr>
          <a:xfrm>
            <a:off x="1059175" y="19431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7"/>
          <p:cNvSpPr/>
          <p:nvPr/>
        </p:nvSpPr>
        <p:spPr>
          <a:xfrm>
            <a:off x="1211575" y="17907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7"/>
          <p:cNvSpPr/>
          <p:nvPr/>
        </p:nvSpPr>
        <p:spPr>
          <a:xfrm>
            <a:off x="1363975" y="20955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7"/>
          <p:cNvSpPr/>
          <p:nvPr/>
        </p:nvSpPr>
        <p:spPr>
          <a:xfrm>
            <a:off x="1516375" y="19431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7"/>
          <p:cNvSpPr/>
          <p:nvPr/>
        </p:nvSpPr>
        <p:spPr>
          <a:xfrm>
            <a:off x="1668775" y="21717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7"/>
          <p:cNvSpPr/>
          <p:nvPr/>
        </p:nvSpPr>
        <p:spPr>
          <a:xfrm>
            <a:off x="2278375" y="26289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7"/>
          <p:cNvSpPr/>
          <p:nvPr/>
        </p:nvSpPr>
        <p:spPr>
          <a:xfrm>
            <a:off x="2583175" y="27051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7"/>
          <p:cNvSpPr/>
          <p:nvPr/>
        </p:nvSpPr>
        <p:spPr>
          <a:xfrm>
            <a:off x="2735575" y="29337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7"/>
          <p:cNvSpPr/>
          <p:nvPr/>
        </p:nvSpPr>
        <p:spPr>
          <a:xfrm>
            <a:off x="2887975" y="27051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7"/>
          <p:cNvSpPr/>
          <p:nvPr/>
        </p:nvSpPr>
        <p:spPr>
          <a:xfrm>
            <a:off x="3040375" y="28575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7"/>
          <p:cNvSpPr/>
          <p:nvPr/>
        </p:nvSpPr>
        <p:spPr>
          <a:xfrm>
            <a:off x="3192775" y="30099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403875" y="1508875"/>
            <a:ext cx="209550" cy="142875"/>
          </a:xfrm>
          <a:prstGeom prst="rect">
            <a:avLst/>
          </a:prstGeom>
          <a:noFill/>
          <a:ln>
            <a:noFill/>
          </a:ln>
        </p:spPr>
      </p:pic>
      <p:pic>
        <p:nvPicPr>
          <p:cNvPr id="392" name="Google Shape;392;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550925" y="3771900"/>
            <a:ext cx="209550" cy="142875"/>
          </a:xfrm>
          <a:prstGeom prst="rect">
            <a:avLst/>
          </a:prstGeom>
          <a:noFill/>
          <a:ln>
            <a:noFill/>
          </a:ln>
        </p:spPr>
      </p:pic>
      <p:cxnSp>
        <p:nvCxnSpPr>
          <p:cNvPr id="393" name="Google Shape;393;p67"/>
          <p:cNvCxnSpPr/>
          <p:nvPr/>
        </p:nvCxnSpPr>
        <p:spPr>
          <a:xfrm flipH="1" rot="-239758">
            <a:off x="6620508" y="1552961"/>
            <a:ext cx="1024591" cy="142247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67"/>
          <p:cNvCxnSpPr/>
          <p:nvPr/>
        </p:nvCxnSpPr>
        <p:spPr>
          <a:xfrm>
            <a:off x="5318750" y="1805950"/>
            <a:ext cx="3345300" cy="20040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67"/>
          <p:cNvSpPr/>
          <p:nvPr/>
        </p:nvSpPr>
        <p:spPr>
          <a:xfrm>
            <a:off x="5707375" y="20955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7"/>
          <p:cNvSpPr/>
          <p:nvPr/>
        </p:nvSpPr>
        <p:spPr>
          <a:xfrm>
            <a:off x="5859775" y="22479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7"/>
          <p:cNvSpPr/>
          <p:nvPr/>
        </p:nvSpPr>
        <p:spPr>
          <a:xfrm>
            <a:off x="6012175" y="20955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7"/>
          <p:cNvSpPr/>
          <p:nvPr/>
        </p:nvSpPr>
        <p:spPr>
          <a:xfrm>
            <a:off x="6164575" y="24003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7"/>
          <p:cNvSpPr/>
          <p:nvPr/>
        </p:nvSpPr>
        <p:spPr>
          <a:xfrm>
            <a:off x="6316975" y="22479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7"/>
          <p:cNvSpPr/>
          <p:nvPr/>
        </p:nvSpPr>
        <p:spPr>
          <a:xfrm>
            <a:off x="6469375" y="24765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7"/>
          <p:cNvSpPr/>
          <p:nvPr/>
        </p:nvSpPr>
        <p:spPr>
          <a:xfrm>
            <a:off x="7078975" y="29337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7"/>
          <p:cNvSpPr/>
          <p:nvPr/>
        </p:nvSpPr>
        <p:spPr>
          <a:xfrm>
            <a:off x="7383775" y="30099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7"/>
          <p:cNvSpPr/>
          <p:nvPr/>
        </p:nvSpPr>
        <p:spPr>
          <a:xfrm>
            <a:off x="7536175" y="32385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7"/>
          <p:cNvSpPr/>
          <p:nvPr/>
        </p:nvSpPr>
        <p:spPr>
          <a:xfrm>
            <a:off x="7688575" y="30099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7"/>
          <p:cNvSpPr/>
          <p:nvPr/>
        </p:nvSpPr>
        <p:spPr>
          <a:xfrm>
            <a:off x="7840975" y="31623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7"/>
          <p:cNvSpPr/>
          <p:nvPr/>
        </p:nvSpPr>
        <p:spPr>
          <a:xfrm>
            <a:off x="7993375" y="3314700"/>
            <a:ext cx="91500" cy="915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7"/>
          <p:cNvSpPr/>
          <p:nvPr/>
        </p:nvSpPr>
        <p:spPr>
          <a:xfrm>
            <a:off x="4236725" y="2697475"/>
            <a:ext cx="511500" cy="31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1303075" y="3840425"/>
            <a:ext cx="1590675" cy="571500"/>
          </a:xfrm>
          <a:prstGeom prst="rect">
            <a:avLst/>
          </a:prstGeom>
          <a:noFill/>
          <a:ln>
            <a:noFill/>
          </a:ln>
        </p:spPr>
      </p:pic>
      <p:pic>
        <p:nvPicPr>
          <p:cNvPr id="409" name="Google Shape;409;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5410175" y="3657575"/>
            <a:ext cx="1609725" cy="590550"/>
          </a:xfrm>
          <a:prstGeom prst="rect">
            <a:avLst/>
          </a:prstGeom>
          <a:noFill/>
          <a:ln>
            <a:noFill/>
          </a:ln>
        </p:spPr>
      </p:pic>
      <p:pic>
        <p:nvPicPr>
          <p:cNvPr id="410" name="Google Shape;410;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1554475" y="4610100"/>
            <a:ext cx="1390650" cy="257175"/>
          </a:xfrm>
          <a:prstGeom prst="rect">
            <a:avLst/>
          </a:prstGeom>
          <a:noFill/>
          <a:ln>
            <a:noFill/>
          </a:ln>
        </p:spPr>
      </p:pic>
      <p:pic>
        <p:nvPicPr>
          <p:cNvPr id="411" name="Google Shape;411;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9">
            <a:alphaModFix/>
          </a:blip>
          <a:stretch>
            <a:fillRect/>
          </a:stretch>
        </p:blipFill>
        <p:spPr>
          <a:xfrm>
            <a:off x="5455925" y="4389125"/>
            <a:ext cx="1504950" cy="285750"/>
          </a:xfrm>
          <a:prstGeom prst="rect">
            <a:avLst/>
          </a:prstGeom>
          <a:noFill/>
          <a:ln>
            <a:noFill/>
          </a:ln>
        </p:spPr>
      </p:pic>
      <p:pic>
        <p:nvPicPr>
          <p:cNvPr id="412" name="Google Shape;412;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0">
            <a:alphaModFix/>
          </a:blip>
          <a:stretch>
            <a:fillRect/>
          </a:stretch>
        </p:blipFill>
        <p:spPr>
          <a:xfrm>
            <a:off x="3629225" y="2263200"/>
            <a:ext cx="1609725" cy="247650"/>
          </a:xfrm>
          <a:prstGeom prst="rect">
            <a:avLst/>
          </a:prstGeom>
          <a:noFill/>
          <a:ln>
            <a:noFill/>
          </a:ln>
        </p:spPr>
      </p:pic>
      <p:pic>
        <p:nvPicPr>
          <p:cNvPr id="413" name="Google Shape;413;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1">
            <a:alphaModFix/>
          </a:blip>
          <a:stretch>
            <a:fillRect/>
          </a:stretch>
        </p:blipFill>
        <p:spPr>
          <a:xfrm>
            <a:off x="5463550" y="4800600"/>
            <a:ext cx="1638300" cy="257175"/>
          </a:xfrm>
          <a:prstGeom prst="rect">
            <a:avLst/>
          </a:prstGeom>
          <a:noFill/>
          <a:ln>
            <a:noFill/>
          </a:ln>
        </p:spPr>
      </p:pic>
      <p:pic>
        <p:nvPicPr>
          <p:cNvPr id="414" name="Google Shape;414;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2">
            <a:alphaModFix/>
          </a:blip>
          <a:stretch>
            <a:fillRect/>
          </a:stretch>
        </p:blipFill>
        <p:spPr>
          <a:xfrm rot="2037045">
            <a:off x="7086625" y="3530438"/>
            <a:ext cx="1295400" cy="180975"/>
          </a:xfrm>
          <a:prstGeom prst="rect">
            <a:avLst/>
          </a:prstGeom>
          <a:noFill/>
          <a:ln>
            <a:noFill/>
          </a:ln>
        </p:spPr>
      </p:pic>
      <p:pic>
        <p:nvPicPr>
          <p:cNvPr id="415" name="Google Shape;415;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3">
            <a:alphaModFix/>
          </a:blip>
          <a:stretch>
            <a:fillRect/>
          </a:stretch>
        </p:blipFill>
        <p:spPr>
          <a:xfrm rot="-3434579">
            <a:off x="6926575" y="1828800"/>
            <a:ext cx="1295400" cy="180975"/>
          </a:xfrm>
          <a:prstGeom prst="rect">
            <a:avLst/>
          </a:prstGeom>
          <a:noFill/>
          <a:ln>
            <a:noFill/>
          </a:ln>
        </p:spPr>
      </p:pic>
      <p:sp>
        <p:nvSpPr>
          <p:cNvPr id="416" name="Google Shape;416;p67"/>
          <p:cNvSpPr txBox="1"/>
          <p:nvPr/>
        </p:nvSpPr>
        <p:spPr>
          <a:xfrm>
            <a:off x="8402750" y="2975525"/>
            <a:ext cx="41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X’1</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1"/>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Machine Learning: Reducción de dimensiones</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PCA</a:t>
            </a:r>
            <a:endParaRPr b="1" sz="3600">
              <a:solidFill>
                <a:srgbClr val="441848"/>
              </a:solidFill>
              <a:latin typeface="Montserrat"/>
              <a:ea typeface="Montserrat"/>
              <a:cs typeface="Montserrat"/>
              <a:sym typeface="Montserrat"/>
            </a:endParaRPr>
          </a:p>
        </p:txBody>
      </p:sp>
      <p:pic>
        <p:nvPicPr>
          <p:cNvPr id="170" name="Google Shape;170;p4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1" name="Google Shape;171;p4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72" name="Google Shape;172;p41"/>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6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22" name="Google Shape;422;p68"/>
          <p:cNvSpPr txBox="1"/>
          <p:nvPr/>
        </p:nvSpPr>
        <p:spPr>
          <a:xfrm>
            <a:off x="377100" y="157675"/>
            <a:ext cx="8579700" cy="11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La reducción de dimensiones se obtiene truncando las variables con menos varianza.</a:t>
            </a:r>
            <a:endParaRPr b="1" sz="3000">
              <a:solidFill>
                <a:srgbClr val="441848"/>
              </a:solidFill>
              <a:latin typeface="Montserrat"/>
              <a:ea typeface="Montserrat"/>
              <a:cs typeface="Montserrat"/>
              <a:sym typeface="Montserrat"/>
            </a:endParaRPr>
          </a:p>
        </p:txBody>
      </p:sp>
      <p:cxnSp>
        <p:nvCxnSpPr>
          <p:cNvPr id="423" name="Google Shape;423;p68"/>
          <p:cNvCxnSpPr/>
          <p:nvPr/>
        </p:nvCxnSpPr>
        <p:spPr>
          <a:xfrm>
            <a:off x="588660" y="1158250"/>
            <a:ext cx="0" cy="18594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68"/>
          <p:cNvCxnSpPr/>
          <p:nvPr/>
        </p:nvCxnSpPr>
        <p:spPr>
          <a:xfrm flipH="1" rot="10800000">
            <a:off x="365750" y="2759079"/>
            <a:ext cx="2435400" cy="16500"/>
          </a:xfrm>
          <a:prstGeom prst="straightConnector1">
            <a:avLst/>
          </a:prstGeom>
          <a:noFill/>
          <a:ln cap="flat" cmpd="sng" w="9525">
            <a:solidFill>
              <a:schemeClr val="dk2"/>
            </a:solidFill>
            <a:prstDash val="solid"/>
            <a:round/>
            <a:headEnd len="med" w="med" type="none"/>
            <a:tailEnd len="med" w="med" type="none"/>
          </a:ln>
        </p:spPr>
      </p:cxnSp>
      <p:sp>
        <p:nvSpPr>
          <p:cNvPr id="425" name="Google Shape;425;p68"/>
          <p:cNvSpPr/>
          <p:nvPr/>
        </p:nvSpPr>
        <p:spPr>
          <a:xfrm>
            <a:off x="751762" y="1433307"/>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8"/>
          <p:cNvSpPr/>
          <p:nvPr/>
        </p:nvSpPr>
        <p:spPr>
          <a:xfrm>
            <a:off x="860497" y="1543329"/>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8"/>
          <p:cNvSpPr/>
          <p:nvPr/>
        </p:nvSpPr>
        <p:spPr>
          <a:xfrm>
            <a:off x="969232" y="1433307"/>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8"/>
          <p:cNvSpPr/>
          <p:nvPr/>
        </p:nvSpPr>
        <p:spPr>
          <a:xfrm>
            <a:off x="1077967" y="1653352"/>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8"/>
          <p:cNvSpPr/>
          <p:nvPr/>
        </p:nvSpPr>
        <p:spPr>
          <a:xfrm>
            <a:off x="1186702" y="1543329"/>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8"/>
          <p:cNvSpPr/>
          <p:nvPr/>
        </p:nvSpPr>
        <p:spPr>
          <a:xfrm>
            <a:off x="1295437" y="1708363"/>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8"/>
          <p:cNvSpPr/>
          <p:nvPr/>
        </p:nvSpPr>
        <p:spPr>
          <a:xfrm>
            <a:off x="1730376" y="2038431"/>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8"/>
          <p:cNvSpPr/>
          <p:nvPr/>
        </p:nvSpPr>
        <p:spPr>
          <a:xfrm>
            <a:off x="1947846" y="2093442"/>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8"/>
          <p:cNvSpPr/>
          <p:nvPr/>
        </p:nvSpPr>
        <p:spPr>
          <a:xfrm>
            <a:off x="2056581" y="2258476"/>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8"/>
          <p:cNvSpPr/>
          <p:nvPr/>
        </p:nvSpPr>
        <p:spPr>
          <a:xfrm>
            <a:off x="2165316" y="2093442"/>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8"/>
          <p:cNvSpPr/>
          <p:nvPr/>
        </p:nvSpPr>
        <p:spPr>
          <a:xfrm>
            <a:off x="2274051" y="2203465"/>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8"/>
          <p:cNvSpPr/>
          <p:nvPr/>
        </p:nvSpPr>
        <p:spPr>
          <a:xfrm>
            <a:off x="2382786" y="2313487"/>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 name="Google Shape;437;p68"/>
          <p:cNvCxnSpPr/>
          <p:nvPr/>
        </p:nvCxnSpPr>
        <p:spPr>
          <a:xfrm flipH="1" rot="-241418">
            <a:off x="4447331" y="1185383"/>
            <a:ext cx="731102" cy="1026943"/>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68"/>
          <p:cNvCxnSpPr/>
          <p:nvPr/>
        </p:nvCxnSpPr>
        <p:spPr>
          <a:xfrm>
            <a:off x="3518634" y="1368116"/>
            <a:ext cx="2386800" cy="1446900"/>
          </a:xfrm>
          <a:prstGeom prst="straightConnector1">
            <a:avLst/>
          </a:prstGeom>
          <a:noFill/>
          <a:ln cap="flat" cmpd="sng" w="9525">
            <a:solidFill>
              <a:schemeClr val="dk2"/>
            </a:solidFill>
            <a:prstDash val="solid"/>
            <a:round/>
            <a:headEnd len="med" w="med" type="none"/>
            <a:tailEnd len="med" w="med" type="none"/>
          </a:ln>
        </p:spPr>
      </p:cxnSp>
      <p:sp>
        <p:nvSpPr>
          <p:cNvPr id="439" name="Google Shape;439;p68"/>
          <p:cNvSpPr/>
          <p:nvPr/>
        </p:nvSpPr>
        <p:spPr>
          <a:xfrm>
            <a:off x="3795911" y="1577152"/>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8"/>
          <p:cNvSpPr/>
          <p:nvPr/>
        </p:nvSpPr>
        <p:spPr>
          <a:xfrm>
            <a:off x="3904646" y="1687174"/>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8"/>
          <p:cNvSpPr/>
          <p:nvPr/>
        </p:nvSpPr>
        <p:spPr>
          <a:xfrm>
            <a:off x="4013381" y="1577152"/>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8"/>
          <p:cNvSpPr/>
          <p:nvPr/>
        </p:nvSpPr>
        <p:spPr>
          <a:xfrm>
            <a:off x="4122116" y="1797197"/>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8"/>
          <p:cNvSpPr/>
          <p:nvPr/>
        </p:nvSpPr>
        <p:spPr>
          <a:xfrm>
            <a:off x="4230851" y="1687174"/>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8"/>
          <p:cNvSpPr/>
          <p:nvPr/>
        </p:nvSpPr>
        <p:spPr>
          <a:xfrm>
            <a:off x="4339586" y="1852208"/>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8"/>
          <p:cNvSpPr/>
          <p:nvPr/>
        </p:nvSpPr>
        <p:spPr>
          <a:xfrm>
            <a:off x="4774525" y="2182276"/>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8"/>
          <p:cNvSpPr/>
          <p:nvPr/>
        </p:nvSpPr>
        <p:spPr>
          <a:xfrm>
            <a:off x="4991995" y="2237287"/>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8"/>
          <p:cNvSpPr/>
          <p:nvPr/>
        </p:nvSpPr>
        <p:spPr>
          <a:xfrm>
            <a:off x="5100730" y="2402321"/>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8"/>
          <p:cNvSpPr/>
          <p:nvPr/>
        </p:nvSpPr>
        <p:spPr>
          <a:xfrm>
            <a:off x="5209465" y="2237287"/>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8"/>
          <p:cNvSpPr/>
          <p:nvPr/>
        </p:nvSpPr>
        <p:spPr>
          <a:xfrm>
            <a:off x="5318199" y="2347310"/>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8"/>
          <p:cNvSpPr/>
          <p:nvPr/>
        </p:nvSpPr>
        <p:spPr>
          <a:xfrm>
            <a:off x="5426934" y="2457333"/>
            <a:ext cx="65400" cy="660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8"/>
          <p:cNvSpPr/>
          <p:nvPr/>
        </p:nvSpPr>
        <p:spPr>
          <a:xfrm>
            <a:off x="2899027" y="1706937"/>
            <a:ext cx="364800" cy="22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8"/>
          <p:cNvSpPr/>
          <p:nvPr/>
        </p:nvSpPr>
        <p:spPr>
          <a:xfrm>
            <a:off x="5870827" y="1706937"/>
            <a:ext cx="364800" cy="22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68"/>
          <p:cNvCxnSpPr/>
          <p:nvPr/>
        </p:nvCxnSpPr>
        <p:spPr>
          <a:xfrm rot="-1776224">
            <a:off x="6642759" y="1215731"/>
            <a:ext cx="2386646" cy="1446709"/>
          </a:xfrm>
          <a:prstGeom prst="straightConnector1">
            <a:avLst/>
          </a:prstGeom>
          <a:noFill/>
          <a:ln cap="flat" cmpd="sng" w="9525">
            <a:solidFill>
              <a:schemeClr val="dk2"/>
            </a:solidFill>
            <a:prstDash val="solid"/>
            <a:round/>
            <a:headEnd len="med" w="med" type="none"/>
            <a:tailEnd len="med" w="med" type="none"/>
          </a:ln>
        </p:spPr>
      </p:cxnSp>
      <p:sp>
        <p:nvSpPr>
          <p:cNvPr id="454" name="Google Shape;454;p68"/>
          <p:cNvSpPr/>
          <p:nvPr/>
        </p:nvSpPr>
        <p:spPr>
          <a:xfrm rot="-1770950">
            <a:off x="6797698" y="1878336"/>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8"/>
          <p:cNvSpPr/>
          <p:nvPr/>
        </p:nvSpPr>
        <p:spPr>
          <a:xfrm rot="-1770950">
            <a:off x="6946588" y="1889809"/>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8"/>
          <p:cNvSpPr/>
          <p:nvPr/>
        </p:nvSpPr>
        <p:spPr>
          <a:xfrm rot="-1770950">
            <a:off x="6986784" y="1892835"/>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8"/>
          <p:cNvSpPr/>
          <p:nvPr/>
        </p:nvSpPr>
        <p:spPr>
          <a:xfrm rot="-1770950">
            <a:off x="7190021" y="1893290"/>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8"/>
          <p:cNvSpPr/>
          <p:nvPr/>
        </p:nvSpPr>
        <p:spPr>
          <a:xfrm rot="-1770950">
            <a:off x="7230218" y="1896316"/>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8"/>
          <p:cNvSpPr/>
          <p:nvPr/>
        </p:nvSpPr>
        <p:spPr>
          <a:xfrm rot="-1770950">
            <a:off x="7406281" y="1894660"/>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8"/>
          <p:cNvSpPr/>
          <p:nvPr/>
        </p:nvSpPr>
        <p:spPr>
          <a:xfrm rot="-1770950">
            <a:off x="7947495" y="1913466"/>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8"/>
          <p:cNvSpPr/>
          <p:nvPr/>
        </p:nvSpPr>
        <p:spPr>
          <a:xfrm rot="-1770950">
            <a:off x="8163755" y="1907216"/>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8"/>
          <p:cNvSpPr/>
          <p:nvPr/>
        </p:nvSpPr>
        <p:spPr>
          <a:xfrm rot="-1770950">
            <a:off x="8339818" y="1928419"/>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8"/>
          <p:cNvSpPr/>
          <p:nvPr/>
        </p:nvSpPr>
        <p:spPr>
          <a:xfrm rot="-1770950">
            <a:off x="8352841" y="1921714"/>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8"/>
          <p:cNvSpPr/>
          <p:nvPr/>
        </p:nvSpPr>
        <p:spPr>
          <a:xfrm rot="-1770950">
            <a:off x="8501731" y="1925566"/>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8"/>
          <p:cNvSpPr/>
          <p:nvPr/>
        </p:nvSpPr>
        <p:spPr>
          <a:xfrm rot="-1770950">
            <a:off x="8650622" y="1937039"/>
            <a:ext cx="65156" cy="66235"/>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6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907150" y="3124100"/>
            <a:ext cx="1609725" cy="247650"/>
          </a:xfrm>
          <a:prstGeom prst="rect">
            <a:avLst/>
          </a:prstGeom>
          <a:noFill/>
          <a:ln>
            <a:noFill/>
          </a:ln>
        </p:spPr>
      </p:pic>
      <p:pic>
        <p:nvPicPr>
          <p:cNvPr id="467" name="Google Shape;467;p6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7642850" y="2872750"/>
            <a:ext cx="790575" cy="247650"/>
          </a:xfrm>
          <a:prstGeom prst="rect">
            <a:avLst/>
          </a:prstGeom>
          <a:noFill/>
          <a:ln>
            <a:noFill/>
          </a:ln>
        </p:spPr>
      </p:pic>
      <p:pic>
        <p:nvPicPr>
          <p:cNvPr id="468" name="Google Shape;468;p6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7675275" y="3301538"/>
            <a:ext cx="609600" cy="209550"/>
          </a:xfrm>
          <a:prstGeom prst="rect">
            <a:avLst/>
          </a:prstGeom>
          <a:noFill/>
          <a:ln>
            <a:noFill/>
          </a:ln>
        </p:spPr>
      </p:pic>
      <p:sp>
        <p:nvSpPr>
          <p:cNvPr id="469" name="Google Shape;469;p68"/>
          <p:cNvSpPr txBox="1"/>
          <p:nvPr/>
        </p:nvSpPr>
        <p:spPr>
          <a:xfrm>
            <a:off x="632450" y="3672850"/>
            <a:ext cx="43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La calidad de la aproximación se obtiene de la fracción de la varianza conservada</a:t>
            </a:r>
            <a:endParaRPr>
              <a:latin typeface="Nunito"/>
              <a:ea typeface="Nunito"/>
              <a:cs typeface="Nunito"/>
              <a:sym typeface="Nunito"/>
            </a:endParaRPr>
          </a:p>
        </p:txBody>
      </p:sp>
      <p:pic>
        <p:nvPicPr>
          <p:cNvPr id="470" name="Google Shape;470;p6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1661150" y="4320550"/>
            <a:ext cx="781050" cy="571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76" name="Google Shape;476;p69"/>
          <p:cNvSpPr txBox="1"/>
          <p:nvPr/>
        </p:nvSpPr>
        <p:spPr>
          <a:xfrm>
            <a:off x="3695700" y="157675"/>
            <a:ext cx="5261100" cy="15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441848"/>
                </a:solidFill>
                <a:latin typeface="Montserrat"/>
                <a:ea typeface="Montserrat"/>
                <a:cs typeface="Montserrat"/>
                <a:sym typeface="Montserrat"/>
              </a:rPr>
              <a:t>Ejemplo: Un grupo de personas acude a un sitio de prueba para que se mida dos veces su estatura. Los dos probadores utilizan diferentes dispositivos de medición, cada uno de los cuales introduce errores en el proceso de medición. A continuación mostramos algunas de las medidas calculadas (ya centradas).</a:t>
            </a:r>
            <a:endParaRPr sz="1900">
              <a:solidFill>
                <a:srgbClr val="441848"/>
              </a:solidFill>
              <a:latin typeface="Montserrat"/>
              <a:ea typeface="Montserrat"/>
              <a:cs typeface="Montserrat"/>
              <a:sym typeface="Montserrat"/>
            </a:endParaRPr>
          </a:p>
        </p:txBody>
      </p:sp>
      <p:pic>
        <p:nvPicPr>
          <p:cNvPr id="477" name="Google Shape;477;p69"/>
          <p:cNvPicPr preferRelativeResize="0"/>
          <p:nvPr/>
        </p:nvPicPr>
        <p:blipFill>
          <a:blip r:embed="rId4">
            <a:alphaModFix/>
          </a:blip>
          <a:stretch>
            <a:fillRect/>
          </a:stretch>
        </p:blipFill>
        <p:spPr>
          <a:xfrm>
            <a:off x="483775" y="190500"/>
            <a:ext cx="2637825" cy="4770350"/>
          </a:xfrm>
          <a:prstGeom prst="rect">
            <a:avLst/>
          </a:prstGeom>
          <a:noFill/>
          <a:ln>
            <a:noFill/>
          </a:ln>
        </p:spPr>
      </p:pic>
      <p:pic>
        <p:nvPicPr>
          <p:cNvPr id="478" name="Google Shape;478;p69"/>
          <p:cNvPicPr preferRelativeResize="0"/>
          <p:nvPr/>
        </p:nvPicPr>
        <p:blipFill>
          <a:blip r:embed="rId5">
            <a:alphaModFix/>
          </a:blip>
          <a:stretch>
            <a:fillRect/>
          </a:stretch>
        </p:blipFill>
        <p:spPr>
          <a:xfrm>
            <a:off x="3121600" y="3237837"/>
            <a:ext cx="5835051" cy="13285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7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84" name="Google Shape;484;p70"/>
          <p:cNvSpPr txBox="1"/>
          <p:nvPr/>
        </p:nvSpPr>
        <p:spPr>
          <a:xfrm>
            <a:off x="377100" y="157675"/>
            <a:ext cx="85797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La</a:t>
            </a:r>
            <a:r>
              <a:rPr lang="en" sz="2100">
                <a:solidFill>
                  <a:srgbClr val="441848"/>
                </a:solidFill>
                <a:latin typeface="Montserrat"/>
                <a:ea typeface="Montserrat"/>
                <a:cs typeface="Montserrat"/>
                <a:sym typeface="Montserrat"/>
              </a:rPr>
              <a:t> matriz de proyección de se puede obtener de varias formas: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485" name="Google Shape;485;p70"/>
          <p:cNvSpPr txBox="1"/>
          <p:nvPr/>
        </p:nvSpPr>
        <p:spPr>
          <a:xfrm>
            <a:off x="300900" y="3281875"/>
            <a:ext cx="85797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Que resultan en la misma solución vía SVD:</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486" name="Google Shape;486;p70"/>
          <p:cNvSpPr txBox="1"/>
          <p:nvPr/>
        </p:nvSpPr>
        <p:spPr>
          <a:xfrm>
            <a:off x="453300" y="655325"/>
            <a:ext cx="418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Maximizando la varianza componente a componente</a:t>
            </a:r>
            <a:endParaRPr>
              <a:latin typeface="Nunito"/>
              <a:ea typeface="Nunito"/>
              <a:cs typeface="Nunito"/>
              <a:sym typeface="Nunito"/>
            </a:endParaRPr>
          </a:p>
        </p:txBody>
      </p:sp>
      <p:sp>
        <p:nvSpPr>
          <p:cNvPr id="487" name="Google Shape;487;p70"/>
          <p:cNvSpPr txBox="1"/>
          <p:nvPr/>
        </p:nvSpPr>
        <p:spPr>
          <a:xfrm>
            <a:off x="4815825" y="655325"/>
            <a:ext cx="43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Minimizando el error de reconstrucción</a:t>
            </a:r>
            <a:endParaRPr>
              <a:latin typeface="Nunito"/>
              <a:ea typeface="Nunito"/>
              <a:cs typeface="Nunito"/>
              <a:sym typeface="Nunito"/>
            </a:endParaRPr>
          </a:p>
        </p:txBody>
      </p:sp>
      <p:pic>
        <p:nvPicPr>
          <p:cNvPr id="488" name="Google Shape;488;p7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655325" y="1295400"/>
            <a:ext cx="2857500" cy="447675"/>
          </a:xfrm>
          <a:prstGeom prst="rect">
            <a:avLst/>
          </a:prstGeom>
          <a:noFill/>
          <a:ln>
            <a:noFill/>
          </a:ln>
        </p:spPr>
      </p:pic>
      <p:pic>
        <p:nvPicPr>
          <p:cNvPr id="489" name="Google Shape;489;p7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5273025" y="1131725"/>
            <a:ext cx="2886075" cy="647700"/>
          </a:xfrm>
          <a:prstGeom prst="rect">
            <a:avLst/>
          </a:prstGeom>
          <a:noFill/>
          <a:ln>
            <a:noFill/>
          </a:ln>
        </p:spPr>
      </p:pic>
      <p:pic>
        <p:nvPicPr>
          <p:cNvPr id="490" name="Google Shape;490;p7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5715025" y="1821175"/>
            <a:ext cx="2466975" cy="647700"/>
          </a:xfrm>
          <a:prstGeom prst="rect">
            <a:avLst/>
          </a:prstGeom>
          <a:noFill/>
          <a:ln>
            <a:noFill/>
          </a:ln>
        </p:spPr>
      </p:pic>
      <p:pic>
        <p:nvPicPr>
          <p:cNvPr id="491" name="Google Shape;491;p7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377100" y="4488200"/>
            <a:ext cx="1276350" cy="209550"/>
          </a:xfrm>
          <a:prstGeom prst="rect">
            <a:avLst/>
          </a:prstGeom>
          <a:noFill/>
          <a:ln>
            <a:noFill/>
          </a:ln>
        </p:spPr>
      </p:pic>
      <p:pic>
        <p:nvPicPr>
          <p:cNvPr id="492" name="Google Shape;492;p7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1969475" y="4488200"/>
            <a:ext cx="3048000" cy="209550"/>
          </a:xfrm>
          <a:prstGeom prst="rect">
            <a:avLst/>
          </a:prstGeom>
          <a:noFill/>
          <a:ln>
            <a:noFill/>
          </a:ln>
        </p:spPr>
      </p:pic>
      <p:pic>
        <p:nvPicPr>
          <p:cNvPr id="493" name="Google Shape;493;p7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9">
            <a:alphaModFix/>
          </a:blip>
          <a:stretch>
            <a:fillRect/>
          </a:stretch>
        </p:blipFill>
        <p:spPr>
          <a:xfrm>
            <a:off x="5570225" y="3771900"/>
            <a:ext cx="3228975" cy="1009650"/>
          </a:xfrm>
          <a:prstGeom prst="rect">
            <a:avLst/>
          </a:prstGeom>
          <a:noFill/>
          <a:ln>
            <a:noFill/>
          </a:ln>
        </p:spPr>
      </p:pic>
      <p:sp>
        <p:nvSpPr>
          <p:cNvPr id="494" name="Google Shape;494;p70"/>
          <p:cNvSpPr txBox="1"/>
          <p:nvPr/>
        </p:nvSpPr>
        <p:spPr>
          <a:xfrm>
            <a:off x="453300" y="2083775"/>
            <a:ext cx="43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Como un problema de “dictionary learning”:</a:t>
            </a:r>
            <a:endParaRPr>
              <a:latin typeface="Nunito"/>
              <a:ea typeface="Nunito"/>
              <a:cs typeface="Nunito"/>
              <a:sym typeface="Nunito"/>
            </a:endParaRPr>
          </a:p>
        </p:txBody>
      </p:sp>
      <p:pic>
        <p:nvPicPr>
          <p:cNvPr id="495" name="Google Shape;495;p70"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10">
            <a:alphaModFix/>
          </a:blip>
          <a:stretch>
            <a:fillRect/>
          </a:stretch>
        </p:blipFill>
        <p:spPr>
          <a:xfrm>
            <a:off x="510550" y="2552700"/>
            <a:ext cx="4086225" cy="495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1"/>
          <p:cNvSpPr txBox="1"/>
          <p:nvPr/>
        </p:nvSpPr>
        <p:spPr>
          <a:xfrm>
            <a:off x="560575" y="353625"/>
            <a:ext cx="60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Singular value decomposition  SVD</a:t>
            </a:r>
            <a:endParaRPr>
              <a:latin typeface="Nunito"/>
              <a:ea typeface="Nunito"/>
              <a:cs typeface="Nunito"/>
              <a:sym typeface="Nunito"/>
            </a:endParaRPr>
          </a:p>
        </p:txBody>
      </p:sp>
      <p:sp>
        <p:nvSpPr>
          <p:cNvPr id="501" name="Google Shape;501;p71"/>
          <p:cNvSpPr txBox="1"/>
          <p:nvPr/>
        </p:nvSpPr>
        <p:spPr>
          <a:xfrm>
            <a:off x="591275" y="1129000"/>
            <a:ext cx="338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Resulta que el PCA entra dentro de un método general de descomposición de matrices llamado descomposición de valores singulares (SVD). La idea de la SVD es factorizar una matriz arbitraria</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502" name="Google Shape;502;p71"/>
          <p:cNvPicPr preferRelativeResize="0"/>
          <p:nvPr/>
        </p:nvPicPr>
        <p:blipFill rotWithShape="1">
          <a:blip r:embed="rId3">
            <a:alphaModFix/>
          </a:blip>
          <a:srcRect b="59497" l="0" r="52303" t="0"/>
          <a:stretch/>
        </p:blipFill>
        <p:spPr>
          <a:xfrm>
            <a:off x="1687750" y="2474850"/>
            <a:ext cx="1344750" cy="281625"/>
          </a:xfrm>
          <a:prstGeom prst="rect">
            <a:avLst/>
          </a:prstGeom>
          <a:noFill/>
          <a:ln>
            <a:noFill/>
          </a:ln>
        </p:spPr>
      </p:pic>
      <p:pic>
        <p:nvPicPr>
          <p:cNvPr id="503" name="Google Shape;503;p71"/>
          <p:cNvPicPr preferRelativeResize="0"/>
          <p:nvPr/>
        </p:nvPicPr>
        <p:blipFill rotWithShape="1">
          <a:blip r:embed="rId3">
            <a:alphaModFix/>
          </a:blip>
          <a:srcRect b="0" l="0" r="0" t="53917"/>
          <a:stretch/>
        </p:blipFill>
        <p:spPr>
          <a:xfrm>
            <a:off x="1041750" y="3201750"/>
            <a:ext cx="2819400" cy="320425"/>
          </a:xfrm>
          <a:prstGeom prst="rect">
            <a:avLst/>
          </a:prstGeom>
          <a:noFill/>
          <a:ln>
            <a:noFill/>
          </a:ln>
        </p:spPr>
      </p:pic>
      <p:pic>
        <p:nvPicPr>
          <p:cNvPr descr="A Beginner's Guide to Singular Value Decomposition (SVD) | by Mukundh  Murthy | Medium" id="504" name="Google Shape;504;p71"/>
          <p:cNvPicPr preferRelativeResize="0"/>
          <p:nvPr/>
        </p:nvPicPr>
        <p:blipFill>
          <a:blip r:embed="rId4">
            <a:alphaModFix/>
          </a:blip>
          <a:stretch>
            <a:fillRect/>
          </a:stretch>
        </p:blipFill>
        <p:spPr>
          <a:xfrm>
            <a:off x="5005475" y="353625"/>
            <a:ext cx="2800350" cy="1638300"/>
          </a:xfrm>
          <a:prstGeom prst="rect">
            <a:avLst/>
          </a:prstGeom>
          <a:noFill/>
          <a:ln>
            <a:noFill/>
          </a:ln>
        </p:spPr>
      </p:pic>
      <p:pic>
        <p:nvPicPr>
          <p:cNvPr descr="Singular value decomposition - Wikipedia" id="505" name="Google Shape;505;p71"/>
          <p:cNvPicPr preferRelativeResize="0"/>
          <p:nvPr/>
        </p:nvPicPr>
        <p:blipFill>
          <a:blip r:embed="rId5">
            <a:alphaModFix/>
          </a:blip>
          <a:stretch>
            <a:fillRect/>
          </a:stretch>
        </p:blipFill>
        <p:spPr>
          <a:xfrm>
            <a:off x="5354075" y="2299409"/>
            <a:ext cx="2819400" cy="25630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2"/>
          <p:cNvSpPr txBox="1"/>
          <p:nvPr/>
        </p:nvSpPr>
        <p:spPr>
          <a:xfrm>
            <a:off x="377100" y="157675"/>
            <a:ext cx="85797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Limitaciones de PCA</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pic>
        <p:nvPicPr>
          <p:cNvPr id="511" name="Google Shape;511;p72"/>
          <p:cNvPicPr preferRelativeResize="0"/>
          <p:nvPr/>
        </p:nvPicPr>
        <p:blipFill>
          <a:blip r:embed="rId3">
            <a:alphaModFix/>
          </a:blip>
          <a:stretch>
            <a:fillRect/>
          </a:stretch>
        </p:blipFill>
        <p:spPr>
          <a:xfrm>
            <a:off x="1150625" y="1135450"/>
            <a:ext cx="2438400" cy="2362200"/>
          </a:xfrm>
          <a:prstGeom prst="rect">
            <a:avLst/>
          </a:prstGeom>
          <a:noFill/>
          <a:ln>
            <a:noFill/>
          </a:ln>
        </p:spPr>
      </p:pic>
      <p:pic>
        <p:nvPicPr>
          <p:cNvPr id="512" name="Google Shape;512;p72"/>
          <p:cNvPicPr preferRelativeResize="0"/>
          <p:nvPr/>
        </p:nvPicPr>
        <p:blipFill>
          <a:blip r:embed="rId4">
            <a:alphaModFix/>
          </a:blip>
          <a:stretch>
            <a:fillRect/>
          </a:stretch>
        </p:blipFill>
        <p:spPr>
          <a:xfrm>
            <a:off x="5623550" y="1135450"/>
            <a:ext cx="2438400" cy="2362200"/>
          </a:xfrm>
          <a:prstGeom prst="rect">
            <a:avLst/>
          </a:prstGeom>
          <a:noFill/>
          <a:ln>
            <a:noFill/>
          </a:ln>
        </p:spPr>
      </p:pic>
      <p:sp>
        <p:nvSpPr>
          <p:cNvPr id="513" name="Google Shape;513;p72"/>
          <p:cNvSpPr txBox="1"/>
          <p:nvPr/>
        </p:nvSpPr>
        <p:spPr>
          <a:xfrm>
            <a:off x="1059125" y="3688075"/>
            <a:ext cx="26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Solucionado con Kernel PCA</a:t>
            </a:r>
            <a:endParaRPr>
              <a:latin typeface="Nunito"/>
              <a:ea typeface="Nunito"/>
              <a:cs typeface="Nunito"/>
              <a:sym typeface="Nunito"/>
            </a:endParaRPr>
          </a:p>
        </p:txBody>
      </p:sp>
      <p:sp>
        <p:nvSpPr>
          <p:cNvPr id="514" name="Google Shape;514;p72"/>
          <p:cNvSpPr txBox="1"/>
          <p:nvPr/>
        </p:nvSpPr>
        <p:spPr>
          <a:xfrm>
            <a:off x="5909300" y="3688075"/>
            <a:ext cx="18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Solucionado con ICA</a:t>
            </a:r>
            <a:endParaRPr>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7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20" name="Google Shape;520;p73"/>
          <p:cNvSpPr txBox="1"/>
          <p:nvPr/>
        </p:nvSpPr>
        <p:spPr>
          <a:xfrm>
            <a:off x="282150" y="909775"/>
            <a:ext cx="8579700" cy="3807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Multidimensional Scaling</a:t>
            </a:r>
            <a:r>
              <a:rPr lang="en" sz="2100">
                <a:solidFill>
                  <a:srgbClr val="441848"/>
                </a:solidFill>
                <a:latin typeface="Montserrat"/>
                <a:ea typeface="Montserrat"/>
                <a:cs typeface="Montserrat"/>
                <a:sym typeface="Montserrat"/>
              </a:rPr>
              <a:t>: Trabaja directamente en la matriz de distancia D para encontrar un conjunto de vectores z</a:t>
            </a:r>
            <a:r>
              <a:rPr lang="en" sz="1200">
                <a:solidFill>
                  <a:srgbClr val="441848"/>
                </a:solidFill>
                <a:latin typeface="Montserrat"/>
                <a:ea typeface="Montserrat"/>
                <a:cs typeface="Montserrat"/>
                <a:sym typeface="Montserrat"/>
              </a:rPr>
              <a:t>i</a:t>
            </a:r>
            <a:r>
              <a:rPr lang="en" sz="2100">
                <a:solidFill>
                  <a:srgbClr val="441848"/>
                </a:solidFill>
                <a:latin typeface="Montserrat"/>
                <a:ea typeface="Montserrat"/>
                <a:cs typeface="Montserrat"/>
                <a:sym typeface="Montserrat"/>
              </a:rPr>
              <a:t> de menor dimensión que reproduzca la matriz de distancia.</a:t>
            </a:r>
            <a:endParaRPr sz="2100">
              <a:solidFill>
                <a:srgbClr val="441848"/>
              </a:solidFill>
              <a:latin typeface="Montserrat"/>
              <a:ea typeface="Montserrat"/>
              <a:cs typeface="Montserrat"/>
              <a:sym typeface="Montserrat"/>
            </a:endParaRPr>
          </a:p>
          <a:p>
            <a:pPr indent="0" lvl="0" marL="9144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Las variables originales no se usan en la transformación, e incluso puede recuperar los datos a partir de la matriz de distancias (si se trabaja la normal l2).</a:t>
            </a:r>
            <a:endParaRPr sz="2100">
              <a:solidFill>
                <a:srgbClr val="441848"/>
              </a:solidFill>
              <a:latin typeface="Montserrat"/>
              <a:ea typeface="Montserrat"/>
              <a:cs typeface="Montserrat"/>
              <a:sym typeface="Montserrat"/>
            </a:endParaRPr>
          </a:p>
          <a:p>
            <a:pPr indent="0" lvl="0" marL="9144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Existen varias versiones, </a:t>
            </a:r>
            <a:r>
              <a:rPr b="1" lang="en" sz="2100">
                <a:solidFill>
                  <a:srgbClr val="441848"/>
                </a:solidFill>
                <a:latin typeface="Montserrat"/>
                <a:ea typeface="Montserrat"/>
                <a:cs typeface="Montserrat"/>
                <a:sym typeface="Montserrat"/>
              </a:rPr>
              <a:t>classical scaling </a:t>
            </a:r>
            <a:r>
              <a:rPr lang="en" sz="2100">
                <a:solidFill>
                  <a:srgbClr val="441848"/>
                </a:solidFill>
                <a:latin typeface="Montserrat"/>
                <a:ea typeface="Montserrat"/>
                <a:cs typeface="Montserrat"/>
                <a:sym typeface="Montserrat"/>
              </a:rPr>
              <a:t>(equivalente a PCA) y least-square scaling (mapeos no lineales son posibles).</a:t>
            </a:r>
            <a:endParaRPr sz="2100">
              <a:solidFill>
                <a:srgbClr val="441848"/>
              </a:solidFill>
              <a:latin typeface="Montserrat"/>
              <a:ea typeface="Montserrat"/>
              <a:cs typeface="Montserrat"/>
              <a:sym typeface="Montserrat"/>
            </a:endParaRPr>
          </a:p>
        </p:txBody>
      </p:sp>
      <p:sp>
        <p:nvSpPr>
          <p:cNvPr id="521" name="Google Shape;521;p7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MDS, conservando la distancia</a:t>
            </a:r>
            <a:endParaRPr b="1" sz="3000">
              <a:solidFill>
                <a:srgbClr val="441848"/>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7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27" name="Google Shape;527;p74"/>
          <p:cNvSpPr txBox="1"/>
          <p:nvPr/>
        </p:nvSpPr>
        <p:spPr>
          <a:xfrm>
            <a:off x="282150" y="909775"/>
            <a:ext cx="8579700" cy="3807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Asume un dataset con dimensión intrínseca baja (manifold) incrustado en un espacio de dimensión grande.</a:t>
            </a:r>
            <a:endParaRPr sz="2100">
              <a:solidFill>
                <a:srgbClr val="441848"/>
              </a:solidFill>
              <a:latin typeface="Montserrat"/>
              <a:ea typeface="Montserrat"/>
              <a:cs typeface="Montserrat"/>
              <a:sym typeface="Montserrat"/>
            </a:endParaRPr>
          </a:p>
          <a:p>
            <a:pPr indent="0" lvl="0" marL="9144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Se utiliza la </a:t>
            </a:r>
            <a:r>
              <a:rPr b="1" lang="en" sz="2100">
                <a:solidFill>
                  <a:srgbClr val="441848"/>
                </a:solidFill>
                <a:latin typeface="Montserrat"/>
                <a:ea typeface="Montserrat"/>
                <a:cs typeface="Montserrat"/>
                <a:sym typeface="Montserrat"/>
              </a:rPr>
              <a:t>distancia geodésica</a:t>
            </a:r>
            <a:r>
              <a:rPr lang="en" sz="2100">
                <a:solidFill>
                  <a:srgbClr val="441848"/>
                </a:solidFill>
                <a:latin typeface="Montserrat"/>
                <a:ea typeface="Montserrat"/>
                <a:cs typeface="Montserrat"/>
                <a:sym typeface="Montserrat"/>
              </a:rPr>
              <a:t> en lugar de la distancia euclidiana.</a:t>
            </a:r>
            <a:endParaRPr sz="2100">
              <a:solidFill>
                <a:srgbClr val="441848"/>
              </a:solidFill>
              <a:latin typeface="Montserrat"/>
              <a:ea typeface="Montserrat"/>
              <a:cs typeface="Montserrat"/>
              <a:sym typeface="Montserrat"/>
            </a:endParaRPr>
          </a:p>
          <a:p>
            <a:pPr indent="0" lvl="0" marL="9144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La relación de un punto con sus vecinos más cercanos es representativa de la estructura de los datos.</a:t>
            </a:r>
            <a:endParaRPr sz="2100">
              <a:solidFill>
                <a:srgbClr val="441848"/>
              </a:solidFill>
              <a:latin typeface="Montserrat"/>
              <a:ea typeface="Montserrat"/>
              <a:cs typeface="Montserrat"/>
              <a:sym typeface="Montserrat"/>
            </a:endParaRPr>
          </a:p>
          <a:p>
            <a:pPr indent="0" lvl="0" marL="9144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La transformación genera un nuevo espacio que preserva las relaciones entre vecinos.</a:t>
            </a:r>
            <a:endParaRPr sz="2100">
              <a:solidFill>
                <a:srgbClr val="441848"/>
              </a:solidFill>
              <a:latin typeface="Montserrat"/>
              <a:ea typeface="Montserrat"/>
              <a:cs typeface="Montserrat"/>
              <a:sym typeface="Montserrat"/>
            </a:endParaRPr>
          </a:p>
        </p:txBody>
      </p:sp>
      <p:sp>
        <p:nvSpPr>
          <p:cNvPr id="528" name="Google Shape;528;p7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Isomap, un algoritmo no-lineal para RD</a:t>
            </a:r>
            <a:endParaRPr b="1" sz="3000">
              <a:solidFill>
                <a:srgbClr val="441848"/>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7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34" name="Google Shape;534;p75"/>
          <p:cNvPicPr preferRelativeResize="0"/>
          <p:nvPr/>
        </p:nvPicPr>
        <p:blipFill>
          <a:blip r:embed="rId4">
            <a:alphaModFix/>
          </a:blip>
          <a:stretch>
            <a:fillRect/>
          </a:stretch>
        </p:blipFill>
        <p:spPr>
          <a:xfrm>
            <a:off x="152400" y="152400"/>
            <a:ext cx="8839199" cy="41333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40" name="Google Shape;540;p76"/>
          <p:cNvPicPr preferRelativeResize="0"/>
          <p:nvPr/>
        </p:nvPicPr>
        <p:blipFill>
          <a:blip r:embed="rId4">
            <a:alphaModFix/>
          </a:blip>
          <a:stretch>
            <a:fillRect/>
          </a:stretch>
        </p:blipFill>
        <p:spPr>
          <a:xfrm>
            <a:off x="152400" y="152400"/>
            <a:ext cx="7848977" cy="47382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7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46" name="Google Shape;546;p77"/>
          <p:cNvSpPr txBox="1"/>
          <p:nvPr/>
        </p:nvSpPr>
        <p:spPr>
          <a:xfrm>
            <a:off x="282150" y="909775"/>
            <a:ext cx="8579700" cy="3807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441848"/>
              </a:buClr>
              <a:buSzPts val="2100"/>
              <a:buFont typeface="Montserrat"/>
              <a:buAutoNum type="arabicPeriod"/>
            </a:pPr>
            <a:r>
              <a:rPr lang="en" sz="2100">
                <a:solidFill>
                  <a:srgbClr val="441848"/>
                </a:solidFill>
                <a:latin typeface="Montserrat"/>
                <a:ea typeface="Montserrat"/>
                <a:cs typeface="Montserrat"/>
                <a:sym typeface="Montserrat"/>
              </a:rPr>
              <a:t>Para cada punto de datos, se encuentran sus k vecinos más cercanos (puntos a una distancia euclidiana mínima).</a:t>
            </a:r>
            <a:endParaRPr sz="2100">
              <a:solidFill>
                <a:srgbClr val="441848"/>
              </a:solidFill>
              <a:latin typeface="Montserrat"/>
              <a:ea typeface="Montserrat"/>
              <a:cs typeface="Montserrat"/>
              <a:sym typeface="Montserrat"/>
            </a:endParaRPr>
          </a:p>
          <a:p>
            <a:pPr indent="0" lvl="0" marL="9144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AutoNum type="arabicPeriod"/>
            </a:pPr>
            <a:r>
              <a:rPr lang="en" sz="2100">
                <a:solidFill>
                  <a:srgbClr val="441848"/>
                </a:solidFill>
                <a:latin typeface="Montserrat"/>
                <a:ea typeface="Montserrat"/>
                <a:cs typeface="Montserrat"/>
                <a:sym typeface="Montserrat"/>
              </a:rPr>
              <a:t>Se construye un grafo en el que cada punto tenga un enlace con sus vecinos más cercanos.</a:t>
            </a:r>
            <a:endParaRPr sz="2100">
              <a:solidFill>
                <a:srgbClr val="441848"/>
              </a:solidFill>
              <a:latin typeface="Montserrat"/>
              <a:ea typeface="Montserrat"/>
              <a:cs typeface="Montserrat"/>
              <a:sym typeface="Montserrat"/>
            </a:endParaRPr>
          </a:p>
          <a:p>
            <a:pPr indent="0" lvl="0" marL="9144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AutoNum type="arabicPeriod"/>
            </a:pPr>
            <a:r>
              <a:rPr lang="en" sz="2100">
                <a:solidFill>
                  <a:srgbClr val="441848"/>
                </a:solidFill>
                <a:latin typeface="Montserrat"/>
                <a:ea typeface="Montserrat"/>
                <a:cs typeface="Montserrat"/>
                <a:sym typeface="Montserrat"/>
              </a:rPr>
              <a:t>Se aproxima la distancia geodésica para cada par de puntos con la ruta más corta en el grafo.</a:t>
            </a:r>
            <a:endParaRPr sz="2100">
              <a:solidFill>
                <a:srgbClr val="441848"/>
              </a:solidFill>
              <a:latin typeface="Montserrat"/>
              <a:ea typeface="Montserrat"/>
              <a:cs typeface="Montserrat"/>
              <a:sym typeface="Montserrat"/>
            </a:endParaRPr>
          </a:p>
          <a:p>
            <a:pPr indent="0" lvl="0" marL="9144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AutoNum type="arabicPeriod"/>
            </a:pPr>
            <a:r>
              <a:rPr lang="en" sz="2100">
                <a:solidFill>
                  <a:srgbClr val="441848"/>
                </a:solidFill>
                <a:latin typeface="Montserrat"/>
                <a:ea typeface="Montserrat"/>
                <a:cs typeface="Montserrat"/>
                <a:sym typeface="Montserrat"/>
              </a:rPr>
              <a:t>Se Aplica MDS a la matriz de distancias del grafo.</a:t>
            </a:r>
            <a:endParaRPr sz="2100">
              <a:solidFill>
                <a:srgbClr val="441848"/>
              </a:solidFill>
              <a:latin typeface="Montserrat"/>
              <a:ea typeface="Montserrat"/>
              <a:cs typeface="Montserrat"/>
              <a:sym typeface="Montserrat"/>
            </a:endParaRPr>
          </a:p>
        </p:txBody>
      </p:sp>
      <p:sp>
        <p:nvSpPr>
          <p:cNvPr id="547" name="Google Shape;547;p7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Isomap: algoritmo</a:t>
            </a:r>
            <a:endParaRPr b="1" sz="3000">
              <a:solidFill>
                <a:srgbClr val="441848"/>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2"/>
          <p:cNvSpPr txBox="1"/>
          <p:nvPr/>
        </p:nvSpPr>
        <p:spPr>
          <a:xfrm>
            <a:off x="1500000" y="2136900"/>
            <a:ext cx="61440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78" name="Google Shape;178;p4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9" name="Google Shape;179;p4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78"/>
          <p:cNvPicPr preferRelativeResize="0"/>
          <p:nvPr/>
        </p:nvPicPr>
        <p:blipFill>
          <a:blip r:embed="rId3">
            <a:alphaModFix/>
          </a:blip>
          <a:stretch>
            <a:fillRect/>
          </a:stretch>
        </p:blipFill>
        <p:spPr>
          <a:xfrm>
            <a:off x="152400" y="609600"/>
            <a:ext cx="8839201" cy="3528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 name="Shape 556"/>
        <p:cNvGrpSpPr/>
        <p:nvPr/>
      </p:nvGrpSpPr>
      <p:grpSpPr>
        <a:xfrm>
          <a:off x="0" y="0"/>
          <a:ext cx="0" cy="0"/>
          <a:chOff x="0" y="0"/>
          <a:chExt cx="0" cy="0"/>
        </a:xfrm>
      </p:grpSpPr>
      <p:pic>
        <p:nvPicPr>
          <p:cNvPr id="557" name="Google Shape;557;p7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58" name="Google Shape;558;p79"/>
          <p:cNvSpPr txBox="1"/>
          <p:nvPr/>
        </p:nvSpPr>
        <p:spPr>
          <a:xfrm>
            <a:off x="282150" y="909775"/>
            <a:ext cx="8579700" cy="3807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Se utiliza principalmente como herramienta de visualización (2-3 dimensiones), no para transformar los datos para aplicaciones de ML.</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Supone que las distancias entre los ejemplos definen una distribución de probabilidad que debe conservarse en un espacio de menor dimensión.</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Muchos parámetros, aparte del número de dimensiones de destino, difíciles de ajustar (consulte este </a:t>
            </a:r>
            <a:r>
              <a:rPr lang="en" sz="2100" u="sng">
                <a:solidFill>
                  <a:schemeClr val="hlink"/>
                </a:solidFill>
                <a:latin typeface="Montserrat"/>
                <a:ea typeface="Montserrat"/>
                <a:cs typeface="Montserrat"/>
                <a:sym typeface="Montserrat"/>
                <a:hlinkClick r:id="rId4"/>
              </a:rPr>
              <a:t>enlace</a:t>
            </a:r>
            <a:r>
              <a:rPr lang="en" sz="2100">
                <a:solidFill>
                  <a:srgbClr val="441848"/>
                </a:solidFill>
                <a:latin typeface="Montserrat"/>
                <a:ea typeface="Montserrat"/>
                <a:cs typeface="Montserrat"/>
                <a:sym typeface="Montserrat"/>
              </a:rPr>
              <a:t>)</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Algoritmo estocástico (depende de la inicialización), se puede inicializar usando el resultado de PCA</a:t>
            </a:r>
            <a:endParaRPr sz="2100">
              <a:solidFill>
                <a:srgbClr val="441848"/>
              </a:solidFill>
              <a:latin typeface="Montserrat"/>
              <a:ea typeface="Montserrat"/>
              <a:cs typeface="Montserrat"/>
              <a:sym typeface="Montserrat"/>
            </a:endParaRPr>
          </a:p>
        </p:txBody>
      </p:sp>
      <p:sp>
        <p:nvSpPr>
          <p:cNvPr id="559" name="Google Shape;559;p7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t-SNE</a:t>
            </a:r>
            <a:r>
              <a:rPr b="1" lang="en" sz="3000">
                <a:solidFill>
                  <a:srgbClr val="441848"/>
                </a:solidFill>
                <a:latin typeface="Montserrat"/>
                <a:ea typeface="Montserrat"/>
                <a:cs typeface="Montserrat"/>
                <a:sym typeface="Montserrat"/>
              </a:rPr>
              <a:t>, RD para visualización</a:t>
            </a:r>
            <a:endParaRPr b="1" sz="3000">
              <a:solidFill>
                <a:srgbClr val="441848"/>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 name="Shape 563"/>
        <p:cNvGrpSpPr/>
        <p:nvPr/>
      </p:nvGrpSpPr>
      <p:grpSpPr>
        <a:xfrm>
          <a:off x="0" y="0"/>
          <a:ext cx="0" cy="0"/>
          <a:chOff x="0" y="0"/>
          <a:chExt cx="0" cy="0"/>
        </a:xfrm>
      </p:grpSpPr>
      <p:pic>
        <p:nvPicPr>
          <p:cNvPr id="564" name="Google Shape;564;p8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65" name="Google Shape;565;p80"/>
          <p:cNvSpPr txBox="1"/>
          <p:nvPr/>
        </p:nvSpPr>
        <p:spPr>
          <a:xfrm>
            <a:off x="282150" y="726875"/>
            <a:ext cx="8579700" cy="13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41848"/>
                </a:solidFill>
                <a:latin typeface="Montserrat"/>
                <a:ea typeface="Montserrat"/>
                <a:cs typeface="Montserrat"/>
                <a:sym typeface="Montserrat"/>
              </a:rPr>
              <a:t>La similitud del punto de datos x_ j con el punto de datos x_ i es la probabilidad condicional, p(j | i), de que x_ i elegiría x_ j como su vecino si los vecinos se eligieran en proporción a su densidad de probabilidad bajo un modelo gaussiano centrado en x_ i.</a:t>
            </a:r>
            <a:endParaRPr sz="2100">
              <a:solidFill>
                <a:srgbClr val="441848"/>
              </a:solidFill>
              <a:latin typeface="Montserrat"/>
              <a:ea typeface="Montserrat"/>
              <a:cs typeface="Montserrat"/>
              <a:sym typeface="Montserrat"/>
            </a:endParaRPr>
          </a:p>
        </p:txBody>
      </p:sp>
      <p:sp>
        <p:nvSpPr>
          <p:cNvPr id="566" name="Google Shape;566;p8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t-SNE, RD para visualización</a:t>
            </a:r>
            <a:endParaRPr b="1" sz="3000">
              <a:solidFill>
                <a:srgbClr val="441848"/>
              </a:solidFill>
              <a:latin typeface="Montserrat"/>
              <a:ea typeface="Montserrat"/>
              <a:cs typeface="Montserrat"/>
              <a:sym typeface="Montserrat"/>
            </a:endParaRPr>
          </a:p>
        </p:txBody>
      </p:sp>
      <p:pic>
        <p:nvPicPr>
          <p:cNvPr id="567" name="Google Shape;567;p80"/>
          <p:cNvPicPr preferRelativeResize="0"/>
          <p:nvPr/>
        </p:nvPicPr>
        <p:blipFill>
          <a:blip r:embed="rId4">
            <a:alphaModFix/>
          </a:blip>
          <a:stretch>
            <a:fillRect/>
          </a:stretch>
        </p:blipFill>
        <p:spPr>
          <a:xfrm>
            <a:off x="282150" y="2411805"/>
            <a:ext cx="3892325" cy="802950"/>
          </a:xfrm>
          <a:prstGeom prst="rect">
            <a:avLst/>
          </a:prstGeom>
          <a:noFill/>
          <a:ln>
            <a:noFill/>
          </a:ln>
        </p:spPr>
      </p:pic>
      <p:pic>
        <p:nvPicPr>
          <p:cNvPr id="568" name="Google Shape;568;p80"/>
          <p:cNvPicPr preferRelativeResize="0"/>
          <p:nvPr/>
        </p:nvPicPr>
        <p:blipFill>
          <a:blip r:embed="rId5">
            <a:alphaModFix/>
          </a:blip>
          <a:stretch>
            <a:fillRect/>
          </a:stretch>
        </p:blipFill>
        <p:spPr>
          <a:xfrm>
            <a:off x="320025" y="3954800"/>
            <a:ext cx="802875" cy="326601"/>
          </a:xfrm>
          <a:prstGeom prst="rect">
            <a:avLst/>
          </a:prstGeom>
          <a:noFill/>
          <a:ln>
            <a:noFill/>
          </a:ln>
        </p:spPr>
      </p:pic>
      <p:pic>
        <p:nvPicPr>
          <p:cNvPr id="569" name="Google Shape;569;p80"/>
          <p:cNvPicPr preferRelativeResize="0"/>
          <p:nvPr/>
        </p:nvPicPr>
        <p:blipFill>
          <a:blip r:embed="rId6">
            <a:alphaModFix/>
          </a:blip>
          <a:stretch>
            <a:fillRect/>
          </a:stretch>
        </p:blipFill>
        <p:spPr>
          <a:xfrm>
            <a:off x="320029" y="3321279"/>
            <a:ext cx="1098650" cy="580175"/>
          </a:xfrm>
          <a:prstGeom prst="rect">
            <a:avLst/>
          </a:prstGeom>
          <a:noFill/>
          <a:ln>
            <a:noFill/>
          </a:ln>
        </p:spPr>
      </p:pic>
      <p:pic>
        <p:nvPicPr>
          <p:cNvPr id="570" name="Google Shape;570;p80"/>
          <p:cNvPicPr preferRelativeResize="0"/>
          <p:nvPr/>
        </p:nvPicPr>
        <p:blipFill>
          <a:blip r:embed="rId7">
            <a:alphaModFix/>
          </a:blip>
          <a:stretch>
            <a:fillRect/>
          </a:stretch>
        </p:blipFill>
        <p:spPr>
          <a:xfrm>
            <a:off x="6048975" y="3069900"/>
            <a:ext cx="1898525" cy="662975"/>
          </a:xfrm>
          <a:prstGeom prst="rect">
            <a:avLst/>
          </a:prstGeom>
          <a:noFill/>
          <a:ln>
            <a:noFill/>
          </a:ln>
        </p:spPr>
      </p:pic>
      <p:sp>
        <p:nvSpPr>
          <p:cNvPr id="571" name="Google Shape;571;p80"/>
          <p:cNvSpPr txBox="1"/>
          <p:nvPr/>
        </p:nvSpPr>
        <p:spPr>
          <a:xfrm>
            <a:off x="5989325" y="2522225"/>
            <a:ext cx="27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Joint probability matrix.</a:t>
            </a:r>
            <a:endParaRPr>
              <a:latin typeface="Nunito"/>
              <a:ea typeface="Nunito"/>
              <a:cs typeface="Nunito"/>
              <a:sym typeface="Nunito"/>
            </a:endParaRPr>
          </a:p>
        </p:txBody>
      </p:sp>
      <p:sp>
        <p:nvSpPr>
          <p:cNvPr id="572" name="Google Shape;572;p80"/>
          <p:cNvSpPr/>
          <p:nvPr/>
        </p:nvSpPr>
        <p:spPr>
          <a:xfrm>
            <a:off x="4701550" y="3192775"/>
            <a:ext cx="883800" cy="32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 name="Shape 576"/>
        <p:cNvGrpSpPr/>
        <p:nvPr/>
      </p:nvGrpSpPr>
      <p:grpSpPr>
        <a:xfrm>
          <a:off x="0" y="0"/>
          <a:ext cx="0" cy="0"/>
          <a:chOff x="0" y="0"/>
          <a:chExt cx="0" cy="0"/>
        </a:xfrm>
      </p:grpSpPr>
      <p:pic>
        <p:nvPicPr>
          <p:cNvPr id="577" name="Google Shape;577;p81"/>
          <p:cNvPicPr preferRelativeResize="0"/>
          <p:nvPr/>
        </p:nvPicPr>
        <p:blipFill>
          <a:blip r:embed="rId3">
            <a:alphaModFix/>
          </a:blip>
          <a:stretch>
            <a:fillRect/>
          </a:stretch>
        </p:blipFill>
        <p:spPr>
          <a:xfrm>
            <a:off x="152400" y="533400"/>
            <a:ext cx="8000199" cy="4457700"/>
          </a:xfrm>
          <a:prstGeom prst="rect">
            <a:avLst/>
          </a:prstGeom>
          <a:noFill/>
          <a:ln>
            <a:noFill/>
          </a:ln>
        </p:spPr>
      </p:pic>
      <p:pic>
        <p:nvPicPr>
          <p:cNvPr id="578" name="Google Shape;578;p81"/>
          <p:cNvPicPr preferRelativeResize="0"/>
          <p:nvPr/>
        </p:nvPicPr>
        <p:blipFill>
          <a:blip r:embed="rId4">
            <a:alphaModFix/>
          </a:blip>
          <a:stretch>
            <a:fillRect/>
          </a:stretch>
        </p:blipFill>
        <p:spPr>
          <a:xfrm>
            <a:off x="6362700" y="264775"/>
            <a:ext cx="2473675" cy="2584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pic>
        <p:nvPicPr>
          <p:cNvPr id="583" name="Google Shape;583;p8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84" name="Google Shape;584;p82"/>
          <p:cNvSpPr txBox="1"/>
          <p:nvPr/>
        </p:nvSpPr>
        <p:spPr>
          <a:xfrm>
            <a:off x="282150" y="726875"/>
            <a:ext cx="8579700" cy="13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41848"/>
                </a:solidFill>
                <a:latin typeface="Montserrat"/>
                <a:ea typeface="Montserrat"/>
                <a:cs typeface="Montserrat"/>
                <a:sym typeface="Montserrat"/>
              </a:rPr>
              <a:t>Se plantea lo mismo para los datos en el espacio reducido, pero utilizando una distribución t de Student para </a:t>
            </a:r>
            <a:r>
              <a:rPr lang="en" sz="2000">
                <a:solidFill>
                  <a:srgbClr val="441848"/>
                </a:solidFill>
                <a:latin typeface="Montserrat"/>
                <a:ea typeface="Montserrat"/>
                <a:cs typeface="Montserrat"/>
                <a:sym typeface="Montserrat"/>
              </a:rPr>
              <a:t>preservar</a:t>
            </a:r>
            <a:r>
              <a:rPr lang="en" sz="2000">
                <a:solidFill>
                  <a:srgbClr val="441848"/>
                </a:solidFill>
                <a:latin typeface="Montserrat"/>
                <a:ea typeface="Montserrat"/>
                <a:cs typeface="Montserrat"/>
                <a:sym typeface="Montserrat"/>
              </a:rPr>
              <a:t> mejor distancias grandes.</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000">
                <a:solidFill>
                  <a:srgbClr val="441848"/>
                </a:solidFill>
                <a:latin typeface="Montserrat"/>
                <a:ea typeface="Montserrat"/>
                <a:cs typeface="Montserrat"/>
                <a:sym typeface="Montserrat"/>
              </a:rPr>
              <a:t>Para encontrar los nuevos puntos y, se minimiza la divergencia de Kullback-Leibler, por ejemplo con gradient descent</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441848"/>
              </a:solidFill>
              <a:latin typeface="Montserrat"/>
              <a:ea typeface="Montserrat"/>
              <a:cs typeface="Montserrat"/>
              <a:sym typeface="Montserrat"/>
            </a:endParaRPr>
          </a:p>
        </p:txBody>
      </p:sp>
      <p:sp>
        <p:nvSpPr>
          <p:cNvPr id="585" name="Google Shape;585;p8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t-SNE, RD para visualización</a:t>
            </a:r>
            <a:endParaRPr b="1" sz="3000">
              <a:solidFill>
                <a:srgbClr val="441848"/>
              </a:solidFill>
              <a:latin typeface="Montserrat"/>
              <a:ea typeface="Montserrat"/>
              <a:cs typeface="Montserrat"/>
              <a:sym typeface="Montserrat"/>
            </a:endParaRPr>
          </a:p>
        </p:txBody>
      </p:sp>
      <p:pic>
        <p:nvPicPr>
          <p:cNvPr id="586" name="Google Shape;586;p82"/>
          <p:cNvPicPr preferRelativeResize="0"/>
          <p:nvPr/>
        </p:nvPicPr>
        <p:blipFill>
          <a:blip r:embed="rId4">
            <a:alphaModFix/>
          </a:blip>
          <a:stretch>
            <a:fillRect/>
          </a:stretch>
        </p:blipFill>
        <p:spPr>
          <a:xfrm>
            <a:off x="2567950" y="1897350"/>
            <a:ext cx="3828125" cy="815375"/>
          </a:xfrm>
          <a:prstGeom prst="rect">
            <a:avLst/>
          </a:prstGeom>
          <a:noFill/>
          <a:ln>
            <a:noFill/>
          </a:ln>
        </p:spPr>
      </p:pic>
      <p:pic>
        <p:nvPicPr>
          <p:cNvPr id="587" name="Google Shape;587;p82"/>
          <p:cNvPicPr preferRelativeResize="0"/>
          <p:nvPr/>
        </p:nvPicPr>
        <p:blipFill>
          <a:blip r:embed="rId5">
            <a:alphaModFix/>
          </a:blip>
          <a:stretch>
            <a:fillRect/>
          </a:stretch>
        </p:blipFill>
        <p:spPr>
          <a:xfrm>
            <a:off x="2491750" y="3703325"/>
            <a:ext cx="4159050" cy="9753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pic>
        <p:nvPicPr>
          <p:cNvPr id="592" name="Google Shape;592;p83"/>
          <p:cNvPicPr preferRelativeResize="0"/>
          <p:nvPr/>
        </p:nvPicPr>
        <p:blipFill>
          <a:blip r:embed="rId3">
            <a:alphaModFix/>
          </a:blip>
          <a:stretch>
            <a:fillRect/>
          </a:stretch>
        </p:blipFill>
        <p:spPr>
          <a:xfrm>
            <a:off x="152400" y="152400"/>
            <a:ext cx="8142770"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pic>
        <p:nvPicPr>
          <p:cNvPr id="597" name="Google Shape;597;p84"/>
          <p:cNvPicPr preferRelativeResize="0"/>
          <p:nvPr/>
        </p:nvPicPr>
        <p:blipFill>
          <a:blip r:embed="rId3">
            <a:alphaModFix/>
          </a:blip>
          <a:stretch>
            <a:fillRect/>
          </a:stretch>
        </p:blipFill>
        <p:spPr>
          <a:xfrm>
            <a:off x="152400" y="152400"/>
            <a:ext cx="8239567"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8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03" name="Google Shape;603;p85"/>
          <p:cNvSpPr txBox="1"/>
          <p:nvPr/>
        </p:nvSpPr>
        <p:spPr>
          <a:xfrm>
            <a:off x="282150" y="909775"/>
            <a:ext cx="8579700" cy="3807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Los autoencoders son redes neuronales completamente conectadas capaces de aprender una representación de un conjunto de datos.</a:t>
            </a:r>
            <a:endParaRPr sz="1900">
              <a:solidFill>
                <a:srgbClr val="441848"/>
              </a:solidFill>
              <a:latin typeface="Montserrat"/>
              <a:ea typeface="Montserrat"/>
              <a:cs typeface="Montserrat"/>
              <a:sym typeface="Montserrat"/>
            </a:endParaRPr>
          </a:p>
          <a:p>
            <a:pPr indent="-349250" lvl="0" marL="4572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Están capacitados para reproducir su entrada en su salida utilizando una arquitectura específica que aprende la representación.</a:t>
            </a:r>
            <a:endParaRPr sz="1900">
              <a:solidFill>
                <a:srgbClr val="441848"/>
              </a:solidFill>
              <a:latin typeface="Montserrat"/>
              <a:ea typeface="Montserrat"/>
              <a:cs typeface="Montserrat"/>
              <a:sym typeface="Montserrat"/>
            </a:endParaRPr>
          </a:p>
          <a:p>
            <a:pPr indent="-349250" lvl="0" marL="4572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Un autoencoder se define por</a:t>
            </a:r>
            <a:endParaRPr sz="1900">
              <a:solidFill>
                <a:srgbClr val="441848"/>
              </a:solidFill>
              <a:latin typeface="Montserrat"/>
              <a:ea typeface="Montserrat"/>
              <a:cs typeface="Montserrat"/>
              <a:sym typeface="Montserrat"/>
            </a:endParaRPr>
          </a:p>
          <a:p>
            <a:pPr indent="-349250" lvl="1" marL="13716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Un </a:t>
            </a:r>
            <a:r>
              <a:rPr b="1" lang="en" sz="1900">
                <a:solidFill>
                  <a:srgbClr val="441848"/>
                </a:solidFill>
                <a:latin typeface="Montserrat"/>
                <a:ea typeface="Montserrat"/>
                <a:cs typeface="Montserrat"/>
                <a:sym typeface="Montserrat"/>
              </a:rPr>
              <a:t>encoder</a:t>
            </a:r>
            <a:r>
              <a:rPr lang="en" sz="1900">
                <a:solidFill>
                  <a:srgbClr val="441848"/>
                </a:solidFill>
                <a:latin typeface="Montserrat"/>
                <a:ea typeface="Montserrat"/>
                <a:cs typeface="Montserrat"/>
                <a:sym typeface="Montserrat"/>
              </a:rPr>
              <a:t> que puede transformar los datos a un espacio dimensional posiblemente menor.</a:t>
            </a:r>
            <a:endParaRPr sz="1900">
              <a:solidFill>
                <a:srgbClr val="441848"/>
              </a:solidFill>
              <a:latin typeface="Montserrat"/>
              <a:ea typeface="Montserrat"/>
              <a:cs typeface="Montserrat"/>
              <a:sym typeface="Montserrat"/>
            </a:endParaRPr>
          </a:p>
          <a:p>
            <a:pPr indent="-349250" lvl="1" marL="13716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Un </a:t>
            </a:r>
            <a:r>
              <a:rPr b="1" lang="en" sz="1900">
                <a:solidFill>
                  <a:srgbClr val="441848"/>
                </a:solidFill>
                <a:latin typeface="Montserrat"/>
                <a:ea typeface="Montserrat"/>
                <a:cs typeface="Montserrat"/>
                <a:sym typeface="Montserrat"/>
              </a:rPr>
              <a:t>decoder</a:t>
            </a:r>
            <a:r>
              <a:rPr lang="en" sz="1900">
                <a:solidFill>
                  <a:srgbClr val="441848"/>
                </a:solidFill>
                <a:latin typeface="Montserrat"/>
                <a:ea typeface="Montserrat"/>
                <a:cs typeface="Montserrat"/>
                <a:sym typeface="Montserrat"/>
              </a:rPr>
              <a:t> que recrea los datos originales a partir de la representación obtenida por el encoder.</a:t>
            </a:r>
            <a:endParaRPr sz="1900">
              <a:solidFill>
                <a:srgbClr val="441848"/>
              </a:solidFill>
              <a:latin typeface="Montserrat"/>
              <a:ea typeface="Montserrat"/>
              <a:cs typeface="Montserrat"/>
              <a:sym typeface="Montserrat"/>
            </a:endParaRPr>
          </a:p>
          <a:p>
            <a:pPr indent="-349250" lvl="0" marL="4572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Solo es necesario conservar el encoder después del entrenamiento para realizar la transformación.</a:t>
            </a:r>
            <a:endParaRPr sz="1900">
              <a:solidFill>
                <a:srgbClr val="441848"/>
              </a:solidFill>
              <a:latin typeface="Montserrat"/>
              <a:ea typeface="Montserrat"/>
              <a:cs typeface="Montserrat"/>
              <a:sym typeface="Montserrat"/>
            </a:endParaRPr>
          </a:p>
        </p:txBody>
      </p:sp>
      <p:sp>
        <p:nvSpPr>
          <p:cNvPr id="604" name="Google Shape;604;p8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Autoencoders</a:t>
            </a:r>
            <a:r>
              <a:rPr b="1" lang="en" sz="3000">
                <a:solidFill>
                  <a:srgbClr val="441848"/>
                </a:solidFill>
                <a:latin typeface="Montserrat"/>
                <a:ea typeface="Montserrat"/>
                <a:cs typeface="Montserrat"/>
                <a:sym typeface="Montserrat"/>
              </a:rPr>
              <a:t>, RD con ANN</a:t>
            </a:r>
            <a:endParaRPr b="1" sz="3000">
              <a:solidFill>
                <a:srgbClr val="441848"/>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8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10" name="Google Shape;610;p86"/>
          <p:cNvSpPr txBox="1"/>
          <p:nvPr/>
        </p:nvSpPr>
        <p:spPr>
          <a:xfrm>
            <a:off x="282150" y="909775"/>
            <a:ext cx="8579700" cy="3807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El entrenamiento necesita minimizar una función de costo que mide la diferencia entre los datos originales y la salida de la red.</a:t>
            </a:r>
            <a:endParaRPr sz="1900">
              <a:solidFill>
                <a:srgbClr val="441848"/>
              </a:solidFill>
              <a:latin typeface="Montserrat"/>
              <a:ea typeface="Montserrat"/>
              <a:cs typeface="Montserrat"/>
              <a:sym typeface="Montserrat"/>
            </a:endParaRPr>
          </a:p>
          <a:p>
            <a:pPr indent="0" lvl="0" marL="457200" rtl="0" algn="l">
              <a:spcBef>
                <a:spcPts val="0"/>
              </a:spcBef>
              <a:spcAft>
                <a:spcPts val="0"/>
              </a:spcAft>
              <a:buNone/>
            </a:pPr>
            <a:r>
              <a:t/>
            </a:r>
            <a:endParaRPr sz="1900">
              <a:solidFill>
                <a:srgbClr val="441848"/>
              </a:solidFill>
              <a:latin typeface="Montserrat"/>
              <a:ea typeface="Montserrat"/>
              <a:cs typeface="Montserrat"/>
              <a:sym typeface="Montserrat"/>
            </a:endParaRPr>
          </a:p>
          <a:p>
            <a:pPr indent="-349250" lvl="0" marL="4572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El codificador y el decodificador pueden verse como dos funciones aplicadas a los datos (f y g), por lo que el costo sería:</a:t>
            </a:r>
            <a:endParaRPr sz="19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1900">
                <a:solidFill>
                  <a:srgbClr val="441848"/>
                </a:solidFill>
                <a:latin typeface="Montserrat"/>
                <a:ea typeface="Montserrat"/>
                <a:cs typeface="Montserrat"/>
                <a:sym typeface="Montserrat"/>
              </a:rPr>
              <a:t>	Donde L puede ser el MSE.</a:t>
            </a:r>
            <a:endParaRPr sz="19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1900">
              <a:solidFill>
                <a:srgbClr val="441848"/>
              </a:solidFill>
              <a:latin typeface="Montserrat"/>
              <a:ea typeface="Montserrat"/>
              <a:cs typeface="Montserrat"/>
              <a:sym typeface="Montserrat"/>
            </a:endParaRPr>
          </a:p>
        </p:txBody>
      </p:sp>
      <p:sp>
        <p:nvSpPr>
          <p:cNvPr id="611" name="Google Shape;611;p8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Autoencoders, RD con ANN</a:t>
            </a:r>
            <a:endParaRPr b="1" sz="3000">
              <a:solidFill>
                <a:srgbClr val="441848"/>
              </a:solidFill>
              <a:latin typeface="Montserrat"/>
              <a:ea typeface="Montserrat"/>
              <a:cs typeface="Montserrat"/>
              <a:sym typeface="Montserrat"/>
            </a:endParaRPr>
          </a:p>
        </p:txBody>
      </p:sp>
      <p:pic>
        <p:nvPicPr>
          <p:cNvPr id="612" name="Google Shape;612;p86"/>
          <p:cNvPicPr preferRelativeResize="0"/>
          <p:nvPr/>
        </p:nvPicPr>
        <p:blipFill>
          <a:blip r:embed="rId4">
            <a:alphaModFix/>
          </a:blip>
          <a:stretch>
            <a:fillRect/>
          </a:stretch>
        </p:blipFill>
        <p:spPr>
          <a:xfrm>
            <a:off x="3100388" y="2295525"/>
            <a:ext cx="2943225" cy="552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8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18" name="Google Shape;618;p87"/>
          <p:cNvSpPr txBox="1"/>
          <p:nvPr/>
        </p:nvSpPr>
        <p:spPr>
          <a:xfrm>
            <a:off x="282150" y="668250"/>
            <a:ext cx="8579700" cy="3807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441848"/>
              </a:buClr>
              <a:buSzPts val="1700"/>
              <a:buFont typeface="Montserrat"/>
              <a:buChar char="●"/>
            </a:pPr>
            <a:r>
              <a:rPr lang="en" sz="1700">
                <a:solidFill>
                  <a:srgbClr val="441848"/>
                </a:solidFill>
                <a:latin typeface="Montserrat"/>
                <a:ea typeface="Montserrat"/>
                <a:cs typeface="Montserrat"/>
                <a:sym typeface="Montserrat"/>
              </a:rPr>
              <a:t>La arquitectura de un autoencoder combina:</a:t>
            </a:r>
            <a:endParaRPr sz="1700">
              <a:solidFill>
                <a:srgbClr val="441848"/>
              </a:solidFill>
              <a:latin typeface="Montserrat"/>
              <a:ea typeface="Montserrat"/>
              <a:cs typeface="Montserrat"/>
              <a:sym typeface="Montserrat"/>
            </a:endParaRPr>
          </a:p>
          <a:p>
            <a:pPr indent="-336550" lvl="1" marL="914400" rtl="0" algn="l">
              <a:spcBef>
                <a:spcPts val="0"/>
              </a:spcBef>
              <a:spcAft>
                <a:spcPts val="0"/>
              </a:spcAft>
              <a:buClr>
                <a:srgbClr val="441848"/>
              </a:buClr>
              <a:buSzPts val="1700"/>
              <a:buFont typeface="Montserrat"/>
              <a:buChar char="○"/>
            </a:pPr>
            <a:r>
              <a:rPr lang="en" sz="1700">
                <a:solidFill>
                  <a:srgbClr val="441848"/>
                </a:solidFill>
                <a:latin typeface="Montserrat"/>
                <a:ea typeface="Montserrat"/>
                <a:cs typeface="Montserrat"/>
                <a:sym typeface="Montserrat"/>
              </a:rPr>
              <a:t>Un encoder que tiene varias capas completamente conectadas con cada vez menos </a:t>
            </a:r>
            <a:r>
              <a:rPr lang="en" sz="1700">
                <a:solidFill>
                  <a:srgbClr val="441848"/>
                </a:solidFill>
                <a:latin typeface="Montserrat"/>
                <a:ea typeface="Montserrat"/>
                <a:cs typeface="Montserrat"/>
                <a:sym typeface="Montserrat"/>
              </a:rPr>
              <a:t>unidades</a:t>
            </a:r>
            <a:r>
              <a:rPr lang="en" sz="1700">
                <a:solidFill>
                  <a:srgbClr val="441848"/>
                </a:solidFill>
                <a:latin typeface="Montserrat"/>
                <a:ea typeface="Montserrat"/>
                <a:cs typeface="Montserrat"/>
                <a:sym typeface="Montserrat"/>
              </a:rPr>
              <a:t>, siendo el número de unidades de la última capa la dimensionalidad del espacio resultante.</a:t>
            </a:r>
            <a:endParaRPr sz="1700">
              <a:solidFill>
                <a:srgbClr val="441848"/>
              </a:solidFill>
              <a:latin typeface="Montserrat"/>
              <a:ea typeface="Montserrat"/>
              <a:cs typeface="Montserrat"/>
              <a:sym typeface="Montserrat"/>
            </a:endParaRPr>
          </a:p>
          <a:p>
            <a:pPr indent="-336550" lvl="1" marL="914400" rtl="0" algn="l">
              <a:spcBef>
                <a:spcPts val="0"/>
              </a:spcBef>
              <a:spcAft>
                <a:spcPts val="0"/>
              </a:spcAft>
              <a:buClr>
                <a:srgbClr val="441848"/>
              </a:buClr>
              <a:buSzPts val="1700"/>
              <a:buFont typeface="Montserrat"/>
              <a:buChar char="○"/>
            </a:pPr>
            <a:r>
              <a:rPr lang="en" sz="1700">
                <a:solidFill>
                  <a:srgbClr val="441848"/>
                </a:solidFill>
                <a:latin typeface="Montserrat"/>
                <a:ea typeface="Montserrat"/>
                <a:cs typeface="Montserrat"/>
                <a:sym typeface="Montserrat"/>
              </a:rPr>
              <a:t>Un decoder definido simétricamente, por lo que aumenta el número de unidades hasta alcanzar el número original de dimensiones.</a:t>
            </a:r>
            <a:endParaRPr sz="1700">
              <a:solidFill>
                <a:srgbClr val="441848"/>
              </a:solidFill>
              <a:latin typeface="Montserrat"/>
              <a:ea typeface="Montserrat"/>
              <a:cs typeface="Montserrat"/>
              <a:sym typeface="Montserrat"/>
            </a:endParaRPr>
          </a:p>
        </p:txBody>
      </p:sp>
      <p:sp>
        <p:nvSpPr>
          <p:cNvPr id="619" name="Google Shape;619;p8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Autoencoders, RD con ANN</a:t>
            </a:r>
            <a:endParaRPr b="1" sz="3000">
              <a:solidFill>
                <a:srgbClr val="441848"/>
              </a:solidFill>
              <a:latin typeface="Montserrat"/>
              <a:ea typeface="Montserrat"/>
              <a:cs typeface="Montserrat"/>
              <a:sym typeface="Montserrat"/>
            </a:endParaRPr>
          </a:p>
        </p:txBody>
      </p:sp>
      <p:pic>
        <p:nvPicPr>
          <p:cNvPr id="620" name="Google Shape;620;p87"/>
          <p:cNvPicPr preferRelativeResize="0"/>
          <p:nvPr/>
        </p:nvPicPr>
        <p:blipFill>
          <a:blip r:embed="rId4">
            <a:alphaModFix/>
          </a:blip>
          <a:stretch>
            <a:fillRect/>
          </a:stretch>
        </p:blipFill>
        <p:spPr>
          <a:xfrm>
            <a:off x="2176450" y="2310775"/>
            <a:ext cx="4791075" cy="2686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3"/>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85" name="Google Shape;185;p4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86" name="Google Shape;186;p43"/>
          <p:cNvSpPr txBox="1"/>
          <p:nvPr/>
        </p:nvSpPr>
        <p:spPr>
          <a:xfrm>
            <a:off x="502950" y="948450"/>
            <a:ext cx="8220900" cy="36084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Comenzaremos aprendiendo porque es necesario considerar reducción de dimensiones en machine lea</a:t>
            </a:r>
            <a:r>
              <a:rPr lang="en" sz="1800">
                <a:solidFill>
                  <a:schemeClr val="dk1"/>
                </a:solidFill>
                <a:latin typeface="Montserrat"/>
                <a:ea typeface="Montserrat"/>
                <a:cs typeface="Montserrat"/>
                <a:sym typeface="Montserrat"/>
              </a:rPr>
              <a:t>rning, seguido de una presentación de algunos algoritmos más comunes ejemplos de aplicación en </a:t>
            </a:r>
            <a:r>
              <a:rPr lang="en" sz="1800">
                <a:solidFill>
                  <a:schemeClr val="dk1"/>
                </a:solidFill>
                <a:latin typeface="Montserrat"/>
                <a:ea typeface="Montserrat"/>
                <a:cs typeface="Montserrat"/>
                <a:sym typeface="Montserrat"/>
              </a:rPr>
              <a:t>un </a:t>
            </a:r>
            <a:r>
              <a:rPr b="1" lang="en" sz="1800">
                <a:solidFill>
                  <a:schemeClr val="dk1"/>
                </a:solidFill>
                <a:latin typeface="Montserrat"/>
                <a:ea typeface="Montserrat"/>
                <a:cs typeface="Montserrat"/>
                <a:sym typeface="Montserrat"/>
              </a:rPr>
              <a:t>notebook teórico</a:t>
            </a:r>
            <a:r>
              <a:rPr lang="en" sz="1800">
                <a:solidFill>
                  <a:srgbClr val="E8E7E3"/>
                </a:solidFill>
              </a:rPr>
              <a:t>🐱‍💻</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Después, explicaremos de qué va el </a:t>
            </a:r>
            <a:r>
              <a:rPr b="1" lang="en" sz="1800">
                <a:solidFill>
                  <a:schemeClr val="dk1"/>
                </a:solidFill>
                <a:latin typeface="Montserrat"/>
                <a:ea typeface="Montserrat"/>
                <a:cs typeface="Montserrat"/>
                <a:sym typeface="Montserrat"/>
              </a:rPr>
              <a:t>ejercicio</a:t>
            </a:r>
            <a:r>
              <a:rPr lang="en" sz="1800">
                <a:solidFill>
                  <a:srgbClr val="E8E7E3"/>
                </a:solidFill>
              </a:rPr>
              <a:t>🐱‍💻</a:t>
            </a:r>
            <a:r>
              <a:rPr lang="en" sz="1800">
                <a:solidFill>
                  <a:schemeClr val="dk1"/>
                </a:solidFill>
                <a:latin typeface="Montserrat"/>
                <a:ea typeface="Montserrat"/>
                <a:cs typeface="Montserrat"/>
                <a:sym typeface="Montserrat"/>
              </a:rPr>
              <a:t>,</a:t>
            </a:r>
            <a:r>
              <a:rPr b="1" lang="en" sz="1800">
                <a:solidFill>
                  <a:schemeClr val="dk1"/>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donde podrán aplicar sus conocimientos para practicar técnicas de reducción de dimensiones </a:t>
            </a:r>
            <a:r>
              <a:rPr lang="en" sz="1800">
                <a:solidFill>
                  <a:schemeClr val="dk1"/>
                </a:solidFill>
                <a:latin typeface="Montserrat"/>
                <a:ea typeface="Montserrat"/>
                <a:cs typeface="Montserrat"/>
                <a:sym typeface="Montserrat"/>
              </a:rPr>
              <a:t>con </a:t>
            </a:r>
            <a:r>
              <a:rPr b="1" lang="en" sz="1800">
                <a:solidFill>
                  <a:schemeClr val="dk1"/>
                </a:solidFill>
                <a:latin typeface="Montserrat"/>
                <a:ea typeface="Montserrat"/>
                <a:cs typeface="Montserrat"/>
                <a:sym typeface="Montserrat"/>
              </a:rPr>
              <a:t>scikit-learn</a:t>
            </a:r>
            <a:r>
              <a:rPr b="1" lang="en" sz="1800">
                <a:solidFill>
                  <a:srgbClr val="E8E7E3"/>
                </a:solidFill>
              </a:rPr>
              <a:t>🤖💜</a:t>
            </a:r>
            <a:r>
              <a:rPr b="1" lang="en" sz="1800">
                <a:solidFill>
                  <a:schemeClr val="dk1"/>
                </a:solidFill>
                <a:latin typeface="Montserrat"/>
                <a:ea typeface="Montserrat"/>
                <a:cs typeface="Montserrat"/>
                <a:sym typeface="Montserrat"/>
              </a:rPr>
              <a:t>.</a:t>
            </a:r>
            <a:endParaRPr b="1"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9250" lvl="0" marL="457200" rtl="0" algn="just">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Por último, daremos un breve espacio para </a:t>
            </a:r>
            <a:r>
              <a:rPr b="1" lang="en" sz="1900">
                <a:solidFill>
                  <a:schemeClr val="dk1"/>
                </a:solidFill>
                <a:latin typeface="Montserrat"/>
                <a:ea typeface="Montserrat"/>
                <a:cs typeface="Montserrat"/>
                <a:sym typeface="Montserrat"/>
              </a:rPr>
              <a:t>preguntas</a:t>
            </a:r>
            <a:r>
              <a:rPr lang="en" sz="1900">
                <a:solidFill>
                  <a:schemeClr val="dk1"/>
                </a:solidFill>
                <a:latin typeface="Montserrat"/>
                <a:ea typeface="Montserrat"/>
                <a:cs typeface="Montserrat"/>
                <a:sym typeface="Montserrat"/>
              </a:rPr>
              <a:t> y </a:t>
            </a:r>
            <a:r>
              <a:rPr b="1" lang="en" sz="1900">
                <a:solidFill>
                  <a:schemeClr val="dk1"/>
                </a:solidFill>
                <a:latin typeface="Montserrat"/>
                <a:ea typeface="Montserrat"/>
                <a:cs typeface="Montserrat"/>
                <a:sym typeface="Montserrat"/>
              </a:rPr>
              <a:t>conclusiones</a:t>
            </a:r>
            <a:r>
              <a:rPr lang="en" sz="1800">
                <a:solidFill>
                  <a:srgbClr val="E8E7E3"/>
                </a:solidFill>
              </a:rPr>
              <a:t>🐱‍💻</a:t>
            </a:r>
            <a:r>
              <a:rPr lang="en"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4" name="Shape 624"/>
        <p:cNvGrpSpPr/>
        <p:nvPr/>
      </p:nvGrpSpPr>
      <p:grpSpPr>
        <a:xfrm>
          <a:off x="0" y="0"/>
          <a:ext cx="0" cy="0"/>
          <a:chOff x="0" y="0"/>
          <a:chExt cx="0" cy="0"/>
        </a:xfrm>
      </p:grpSpPr>
      <p:pic>
        <p:nvPicPr>
          <p:cNvPr id="625" name="Google Shape;625;p8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26" name="Google Shape;626;p88"/>
          <p:cNvSpPr txBox="1"/>
          <p:nvPr/>
        </p:nvSpPr>
        <p:spPr>
          <a:xfrm>
            <a:off x="282150" y="909775"/>
            <a:ext cx="8579700" cy="3807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Cuando se utilizan funciones de activación lineal, esta arquitectura es suficiente para aprender una representación equivalente a PCA.</a:t>
            </a:r>
            <a:endParaRPr sz="1900">
              <a:solidFill>
                <a:srgbClr val="441848"/>
              </a:solidFill>
              <a:latin typeface="Montserrat"/>
              <a:ea typeface="Montserrat"/>
              <a:cs typeface="Montserrat"/>
              <a:sym typeface="Montserrat"/>
            </a:endParaRPr>
          </a:p>
          <a:p>
            <a:pPr indent="-349250" lvl="0" marL="4572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Usar no linealidades o tener un decodificador con más dimensionalidad que la entrada necesita técnicas que eviten soluciones triviales o el overfitting.</a:t>
            </a:r>
            <a:endParaRPr sz="1900">
              <a:solidFill>
                <a:srgbClr val="441848"/>
              </a:solidFill>
              <a:latin typeface="Montserrat"/>
              <a:ea typeface="Montserrat"/>
              <a:cs typeface="Montserrat"/>
              <a:sym typeface="Montserrat"/>
            </a:endParaRPr>
          </a:p>
          <a:p>
            <a:pPr indent="-349250" lvl="1" marL="13716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La </a:t>
            </a:r>
            <a:r>
              <a:rPr b="1" lang="en" sz="1900">
                <a:solidFill>
                  <a:srgbClr val="441848"/>
                </a:solidFill>
                <a:latin typeface="Montserrat"/>
                <a:ea typeface="Montserrat"/>
                <a:cs typeface="Montserrat"/>
                <a:sym typeface="Montserrat"/>
              </a:rPr>
              <a:t>regularización</a:t>
            </a:r>
            <a:r>
              <a:rPr lang="en" sz="1900">
                <a:solidFill>
                  <a:srgbClr val="441848"/>
                </a:solidFill>
                <a:latin typeface="Montserrat"/>
                <a:ea typeface="Montserrat"/>
                <a:cs typeface="Montserrat"/>
                <a:sym typeface="Montserrat"/>
              </a:rPr>
              <a:t> es una técnica común que restringe los valores de los parámetros del modelo o sesga la búsqueda hacia funciones suaves.</a:t>
            </a:r>
            <a:endParaRPr sz="1900">
              <a:solidFill>
                <a:srgbClr val="441848"/>
              </a:solidFill>
              <a:latin typeface="Montserrat"/>
              <a:ea typeface="Montserrat"/>
              <a:cs typeface="Montserrat"/>
              <a:sym typeface="Montserrat"/>
            </a:endParaRPr>
          </a:p>
          <a:p>
            <a:pPr indent="-349250" lvl="1" marL="1371600" rtl="0" algn="l">
              <a:spcBef>
                <a:spcPts val="0"/>
              </a:spcBef>
              <a:spcAft>
                <a:spcPts val="0"/>
              </a:spcAft>
              <a:buClr>
                <a:srgbClr val="441848"/>
              </a:buClr>
              <a:buSzPts val="1900"/>
              <a:buFont typeface="Montserrat"/>
              <a:buChar char="○"/>
            </a:pPr>
            <a:r>
              <a:rPr lang="en" sz="1900">
                <a:solidFill>
                  <a:srgbClr val="441848"/>
                </a:solidFill>
                <a:latin typeface="Montserrat"/>
                <a:ea typeface="Montserrat"/>
                <a:cs typeface="Montserrat"/>
                <a:sym typeface="Montserrat"/>
              </a:rPr>
              <a:t>Los </a:t>
            </a:r>
            <a:r>
              <a:rPr b="1" lang="en" sz="1900">
                <a:solidFill>
                  <a:srgbClr val="441848"/>
                </a:solidFill>
                <a:latin typeface="Montserrat"/>
                <a:ea typeface="Montserrat"/>
                <a:cs typeface="Montserrat"/>
                <a:sym typeface="Montserrat"/>
              </a:rPr>
              <a:t>denoising autoencoders</a:t>
            </a:r>
            <a:r>
              <a:rPr lang="en" sz="1900">
                <a:solidFill>
                  <a:srgbClr val="441848"/>
                </a:solidFill>
                <a:latin typeface="Montserrat"/>
                <a:ea typeface="Montserrat"/>
                <a:cs typeface="Montserrat"/>
                <a:sym typeface="Montserrat"/>
              </a:rPr>
              <a:t> cambian la función de pérdida mediante el uso de ejemplos corruptos durante el entrenamiento, para que la red aprenda a reconstruir el original.</a:t>
            </a:r>
            <a:endParaRPr sz="1900">
              <a:solidFill>
                <a:srgbClr val="441848"/>
              </a:solidFill>
              <a:latin typeface="Montserrat"/>
              <a:ea typeface="Montserrat"/>
              <a:cs typeface="Montserrat"/>
              <a:sym typeface="Montserrat"/>
            </a:endParaRPr>
          </a:p>
        </p:txBody>
      </p:sp>
      <p:sp>
        <p:nvSpPr>
          <p:cNvPr id="627" name="Google Shape;627;p8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Autoencoders, RD con ANN</a:t>
            </a:r>
            <a:endParaRPr b="1" sz="3000">
              <a:solidFill>
                <a:srgbClr val="441848"/>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89"/>
          <p:cNvPicPr preferRelativeResize="0"/>
          <p:nvPr/>
        </p:nvPicPr>
        <p:blipFill>
          <a:blip r:embed="rId3">
            <a:alphaModFix/>
          </a:blip>
          <a:stretch>
            <a:fillRect/>
          </a:stretch>
        </p:blipFill>
        <p:spPr>
          <a:xfrm>
            <a:off x="-1325800" y="0"/>
            <a:ext cx="10469800" cy="5234900"/>
          </a:xfrm>
          <a:prstGeom prst="rect">
            <a:avLst/>
          </a:prstGeom>
          <a:noFill/>
          <a:ln>
            <a:noFill/>
          </a:ln>
        </p:spPr>
      </p:pic>
      <p:sp>
        <p:nvSpPr>
          <p:cNvPr id="633" name="Google Shape;633;p89"/>
          <p:cNvSpPr txBox="1"/>
          <p:nvPr/>
        </p:nvSpPr>
        <p:spPr>
          <a:xfrm>
            <a:off x="500350" y="3785575"/>
            <a:ext cx="169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FFFFFF"/>
                </a:solidFill>
                <a:latin typeface="Montserrat"/>
                <a:ea typeface="Montserrat"/>
                <a:cs typeface="Montserrat"/>
                <a:sym typeface="Montserrat"/>
              </a:rPr>
              <a:t>Q &amp; A</a:t>
            </a:r>
            <a:endParaRPr>
              <a:solidFill>
                <a:srgbClr val="FFFFFF"/>
              </a:solidFill>
            </a:endParaRPr>
          </a:p>
        </p:txBody>
      </p:sp>
      <p:pic>
        <p:nvPicPr>
          <p:cNvPr id="634" name="Google Shape;634;p89"/>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descr="722462_8b5f_2.jpg" id="639" name="Google Shape;639;p90"/>
          <p:cNvPicPr preferRelativeResize="0"/>
          <p:nvPr/>
        </p:nvPicPr>
        <p:blipFill>
          <a:blip r:embed="rId3">
            <a:alphaModFix/>
          </a:blip>
          <a:stretch>
            <a:fillRect/>
          </a:stretch>
        </p:blipFill>
        <p:spPr>
          <a:xfrm>
            <a:off x="-51812" y="-40287"/>
            <a:ext cx="9247614" cy="5203325"/>
          </a:xfrm>
          <a:prstGeom prst="rect">
            <a:avLst/>
          </a:prstGeom>
          <a:noFill/>
          <a:ln>
            <a:noFill/>
          </a:ln>
        </p:spPr>
      </p:pic>
      <p:sp>
        <p:nvSpPr>
          <p:cNvPr id="640" name="Google Shape;640;p90"/>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latin typeface="Proxima Nova"/>
              <a:ea typeface="Proxima Nova"/>
              <a:cs typeface="Proxima Nova"/>
              <a:sym typeface="Proxima Nova"/>
            </a:endParaRPr>
          </a:p>
        </p:txBody>
      </p:sp>
      <p:sp>
        <p:nvSpPr>
          <p:cNvPr id="641" name="Google Shape;641;p90"/>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FFFFFF"/>
                </a:solidFill>
                <a:latin typeface="Proxima Nova"/>
                <a:ea typeface="Proxima Nova"/>
                <a:cs typeface="Proxima Nova"/>
                <a:sym typeface="Proxima Nova"/>
              </a:rPr>
              <a:t>Break</a:t>
            </a:r>
            <a:endParaRPr sz="4200">
              <a:solidFill>
                <a:srgbClr val="FFFFFF"/>
              </a:solidFill>
              <a:latin typeface="Proxima Nova"/>
              <a:ea typeface="Proxima Nova"/>
              <a:cs typeface="Proxima Nova"/>
              <a:sym typeface="Proxima Nova"/>
            </a:endParaRPr>
          </a:p>
        </p:txBody>
      </p:sp>
      <p:pic>
        <p:nvPicPr>
          <p:cNvPr id="642" name="Google Shape;642;p90"/>
          <p:cNvPicPr preferRelativeResize="0"/>
          <p:nvPr/>
        </p:nvPicPr>
        <p:blipFill>
          <a:blip r:embed="rId4">
            <a:alphaModFix/>
          </a:blip>
          <a:stretch>
            <a:fillRect/>
          </a:stretch>
        </p:blipFill>
        <p:spPr>
          <a:xfrm>
            <a:off x="7755875" y="4376850"/>
            <a:ext cx="1183100" cy="630975"/>
          </a:xfrm>
          <a:prstGeom prst="rect">
            <a:avLst/>
          </a:prstGeom>
          <a:noFill/>
          <a:ln>
            <a:noFill/>
          </a:ln>
        </p:spPr>
      </p:pic>
      <p:pic>
        <p:nvPicPr>
          <p:cNvPr id="643" name="Google Shape;643;p90"/>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644" name="Google Shape;644;p90"/>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91"/>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650" name="Google Shape;650;p91"/>
          <p:cNvSpPr/>
          <p:nvPr/>
        </p:nvSpPr>
        <p:spPr>
          <a:xfrm>
            <a:off x="803550" y="1432550"/>
            <a:ext cx="7536900" cy="22707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1"/>
          <p:cNvSpPr txBox="1"/>
          <p:nvPr/>
        </p:nvSpPr>
        <p:spPr>
          <a:xfrm>
            <a:off x="1500000" y="1364125"/>
            <a:ext cx="6144000" cy="15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Notebook teórico: Aplicaciones de PCA</a:t>
            </a:r>
            <a:endParaRPr b="1">
              <a:solidFill>
                <a:srgbClr val="FFFFFF"/>
              </a:solidFill>
            </a:endParaRPr>
          </a:p>
        </p:txBody>
      </p:sp>
      <p:pic>
        <p:nvPicPr>
          <p:cNvPr id="652" name="Google Shape;652;p9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653" name="Google Shape;653;p91"/>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654" name="Google Shape;654;p91"/>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92"/>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660" name="Google Shape;660;p92"/>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2"/>
          <p:cNvSpPr txBox="1"/>
          <p:nvPr/>
        </p:nvSpPr>
        <p:spPr>
          <a:xfrm>
            <a:off x="1500000" y="1806050"/>
            <a:ext cx="6144000" cy="15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Actividad: Challenge de feature selection</a:t>
            </a:r>
            <a:endParaRPr b="1">
              <a:solidFill>
                <a:srgbClr val="FFFFFF"/>
              </a:solidFill>
            </a:endParaRPr>
          </a:p>
        </p:txBody>
      </p:sp>
      <p:pic>
        <p:nvPicPr>
          <p:cNvPr id="662" name="Google Shape;662;p9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663" name="Google Shape;663;p92"/>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664" name="Google Shape;664;p92"/>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8" name="Shape 668"/>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44"/>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92" name="Google Shape;192;p44"/>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93" name="Google Shape;193;p44"/>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94" name="Google Shape;194;p44"/>
          <p:cNvSpPr txBox="1"/>
          <p:nvPr/>
        </p:nvSpPr>
        <p:spPr>
          <a:xfrm>
            <a:off x="1539250" y="849500"/>
            <a:ext cx="7345500" cy="3666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El porqué: La maldición de la dimensionalidad.</a:t>
            </a:r>
            <a:endParaRPr b="1" sz="2100">
              <a:solidFill>
                <a:srgbClr val="1F1F1F"/>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Selección de atributos: Filter and Wrapper</a:t>
            </a:r>
            <a:endParaRPr b="1" sz="2100">
              <a:solidFill>
                <a:srgbClr val="1F1F1F"/>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Notebook teórico</a:t>
            </a:r>
            <a:endParaRPr b="1" sz="2100">
              <a:solidFill>
                <a:srgbClr val="1F1F1F"/>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Challenge</a:t>
            </a:r>
            <a:endParaRPr b="1" sz="2100">
              <a:solidFill>
                <a:srgbClr val="1F1F1F"/>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El algoritmo clásico de PCA</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Ejemplos en Python</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Challenge</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Otros algoritmos no lineales</a:t>
            </a:r>
            <a:endParaRPr b="1" sz="2100">
              <a:solidFill>
                <a:srgbClr val="1F1F1F"/>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b="1" sz="2100">
              <a:solidFill>
                <a:srgbClr val="1F1F1F"/>
              </a:solidFill>
              <a:highlight>
                <a:srgbClr val="FFFFFF"/>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0" name="Google Shape;200;p45"/>
          <p:cNvSpPr txBox="1"/>
          <p:nvPr/>
        </p:nvSpPr>
        <p:spPr>
          <a:xfrm>
            <a:off x="282150" y="909775"/>
            <a:ext cx="85797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rgbClr val="441848"/>
                </a:solidFill>
                <a:latin typeface="Montserrat"/>
                <a:ea typeface="Montserrat"/>
                <a:cs typeface="Montserrat"/>
                <a:sym typeface="Montserrat"/>
              </a:rPr>
              <a:t>Problemas que ocurren en grandes conjunto de datos con muchas variables predictoras potenciales.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01" name="Google Shape;201;p4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Maldición de la Dimensionalidad</a:t>
            </a:r>
            <a:endParaRPr b="1" sz="3000">
              <a:solidFill>
                <a:srgbClr val="441848"/>
              </a:solidFill>
              <a:latin typeface="Montserrat"/>
              <a:ea typeface="Montserrat"/>
              <a:cs typeface="Montserrat"/>
              <a:sym typeface="Montserrat"/>
            </a:endParaRPr>
          </a:p>
        </p:txBody>
      </p:sp>
      <p:pic>
        <p:nvPicPr>
          <p:cNvPr id="202" name="Google Shape;202;p45"/>
          <p:cNvPicPr preferRelativeResize="0"/>
          <p:nvPr/>
        </p:nvPicPr>
        <p:blipFill>
          <a:blip r:embed="rId4">
            <a:alphaModFix/>
          </a:blip>
          <a:stretch>
            <a:fillRect/>
          </a:stretch>
        </p:blipFill>
        <p:spPr>
          <a:xfrm>
            <a:off x="948475" y="1913052"/>
            <a:ext cx="6126476" cy="2790324"/>
          </a:xfrm>
          <a:prstGeom prst="rect">
            <a:avLst/>
          </a:prstGeom>
          <a:noFill/>
          <a:ln>
            <a:noFill/>
          </a:ln>
        </p:spPr>
      </p:pic>
      <p:sp>
        <p:nvSpPr>
          <p:cNvPr id="203" name="Google Shape;203;p45"/>
          <p:cNvSpPr txBox="1"/>
          <p:nvPr/>
        </p:nvSpPr>
        <p:spPr>
          <a:xfrm>
            <a:off x="464825" y="4739650"/>
            <a:ext cx="902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The Curse of Dimensionality in Classification: </a:t>
            </a:r>
            <a:r>
              <a:rPr lang="en" sz="1000">
                <a:latin typeface="Nunito"/>
                <a:ea typeface="Nunito"/>
                <a:cs typeface="Nunito"/>
                <a:sym typeface="Nunito"/>
              </a:rPr>
              <a:t>h</a:t>
            </a:r>
            <a:r>
              <a:rPr lang="en" sz="1000">
                <a:latin typeface="Nunito"/>
                <a:ea typeface="Nunito"/>
                <a:cs typeface="Nunito"/>
                <a:sym typeface="Nunito"/>
              </a:rPr>
              <a:t>ttps://www.visiondummy.com/2014/04/curse-dimensionality-affect-classification/</a:t>
            </a:r>
            <a:endParaRPr sz="10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9" name="Google Shape;209;p46"/>
          <p:cNvSpPr txBox="1"/>
          <p:nvPr/>
        </p:nvSpPr>
        <p:spPr>
          <a:xfrm>
            <a:off x="282150" y="909775"/>
            <a:ext cx="85797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Problemas que ocurren en grandes conjunto de datos con muchas variables predictoras potenciales.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10" name="Google Shape;210;p4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Maldición de la Dimensionalidad</a:t>
            </a:r>
            <a:endParaRPr b="1" sz="3000">
              <a:solidFill>
                <a:srgbClr val="441848"/>
              </a:solidFill>
              <a:latin typeface="Montserrat"/>
              <a:ea typeface="Montserrat"/>
              <a:cs typeface="Montserrat"/>
              <a:sym typeface="Montserrat"/>
            </a:endParaRPr>
          </a:p>
        </p:txBody>
      </p:sp>
      <p:sp>
        <p:nvSpPr>
          <p:cNvPr id="211" name="Google Shape;211;p46"/>
          <p:cNvSpPr txBox="1"/>
          <p:nvPr/>
        </p:nvSpPr>
        <p:spPr>
          <a:xfrm>
            <a:off x="464825" y="4739650"/>
            <a:ext cx="902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The Curse of Dimensionality in Classification: https://www.visiondummy.com/2014/04/curse-dimensionality-affect-classification/</a:t>
            </a:r>
            <a:endParaRPr sz="1000">
              <a:latin typeface="Nunito"/>
              <a:ea typeface="Nunito"/>
              <a:cs typeface="Nunito"/>
              <a:sym typeface="Nunito"/>
            </a:endParaRPr>
          </a:p>
        </p:txBody>
      </p:sp>
      <p:pic>
        <p:nvPicPr>
          <p:cNvPr id="212" name="Google Shape;212;p46"/>
          <p:cNvPicPr preferRelativeResize="0"/>
          <p:nvPr/>
        </p:nvPicPr>
        <p:blipFill>
          <a:blip r:embed="rId4">
            <a:alphaModFix/>
          </a:blip>
          <a:stretch>
            <a:fillRect/>
          </a:stretch>
        </p:blipFill>
        <p:spPr>
          <a:xfrm>
            <a:off x="282150" y="1670425"/>
            <a:ext cx="8362151" cy="291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18" name="Google Shape;218;p47"/>
          <p:cNvSpPr txBox="1"/>
          <p:nvPr/>
        </p:nvSpPr>
        <p:spPr>
          <a:xfrm>
            <a:off x="340350" y="1826425"/>
            <a:ext cx="8579700" cy="3807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Acelera el procesamiento de los algoritmos de DM y ML.</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Mejora la calidad de los datos.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Incrementa el rendimiento del algoritmo.</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Facilita la comprensión de los resultados.</a:t>
            </a:r>
            <a:endParaRPr sz="2100">
              <a:solidFill>
                <a:srgbClr val="441848"/>
              </a:solidFill>
              <a:latin typeface="Montserrat"/>
              <a:ea typeface="Montserrat"/>
              <a:cs typeface="Montserrat"/>
              <a:sym typeface="Montserrat"/>
            </a:endParaRPr>
          </a:p>
        </p:txBody>
      </p:sp>
      <p:sp>
        <p:nvSpPr>
          <p:cNvPr id="219" name="Google Shape;219;p4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Reducción de Datos</a:t>
            </a:r>
            <a:endParaRPr b="1" sz="3000">
              <a:solidFill>
                <a:srgbClr val="441848"/>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